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5" r:id="rId10"/>
    <p:sldId id="269" r:id="rId11"/>
    <p:sldId id="270" r:id="rId12"/>
    <p:sldId id="274" r:id="rId13"/>
    <p:sldId id="275" r:id="rId14"/>
    <p:sldId id="276" r:id="rId15"/>
    <p:sldId id="277" r:id="rId16"/>
    <p:sldId id="268" r:id="rId17"/>
    <p:sldId id="272" r:id="rId18"/>
    <p:sldId id="278" r:id="rId19"/>
  </p:sldIdLst>
  <p:sldSz cx="12192000" cy="6858000"/>
  <p:notesSz cx="6858000" cy="9144000"/>
  <p:defaultTextStyle>
    <a:defPPr>
      <a:defRPr lang="en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11"/>
    <p:restoredTop sz="94686"/>
  </p:normalViewPr>
  <p:slideViewPr>
    <p:cSldViewPr snapToGrid="0">
      <p:cViewPr varScale="1">
        <p:scale>
          <a:sx n="137" d="100"/>
          <a:sy n="137" d="100"/>
        </p:scale>
        <p:origin x="170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E48763-C77E-4B88-BE47-5BE4201FC841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0157833-708D-4D26-A668-FADD755FA58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600" b="0" dirty="0"/>
            <a:t>Instead of relying on manual checks, policy-driven governance automates these rules.</a:t>
          </a:r>
          <a:endParaRPr lang="en-US" sz="1600" dirty="0"/>
        </a:p>
      </dgm:t>
    </dgm:pt>
    <dgm:pt modelId="{1723E19B-5208-4510-884D-B993993EA9AB}" type="parTrans" cxnId="{28A599BA-15BE-454D-A400-99F1DCA8B860}">
      <dgm:prSet/>
      <dgm:spPr/>
      <dgm:t>
        <a:bodyPr/>
        <a:lstStyle/>
        <a:p>
          <a:endParaRPr lang="en-US" sz="1600"/>
        </a:p>
      </dgm:t>
    </dgm:pt>
    <dgm:pt modelId="{7AAD7264-F10A-476B-9049-68DA559EB72F}" type="sibTrans" cxnId="{28A599BA-15BE-454D-A400-99F1DCA8B860}">
      <dgm:prSet/>
      <dgm:spPr/>
      <dgm:t>
        <a:bodyPr/>
        <a:lstStyle/>
        <a:p>
          <a:pPr>
            <a:lnSpc>
              <a:spcPct val="100000"/>
            </a:lnSpc>
          </a:pPr>
          <a:endParaRPr lang="en-US" sz="1600"/>
        </a:p>
      </dgm:t>
    </dgm:pt>
    <dgm:pt modelId="{E1D06569-3B90-40C9-83B9-0BEFCD5DC08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600" b="0" dirty="0"/>
            <a:t>Policies are written as code and automatically enforced whenever a resource is defined or modified.</a:t>
          </a:r>
          <a:endParaRPr lang="en-US" sz="1600" dirty="0"/>
        </a:p>
      </dgm:t>
    </dgm:pt>
    <dgm:pt modelId="{62742190-6202-4323-9365-732C97B5C008}" type="parTrans" cxnId="{60A5ABF5-BC95-4A5E-B07C-A69EC85B9D06}">
      <dgm:prSet/>
      <dgm:spPr/>
      <dgm:t>
        <a:bodyPr/>
        <a:lstStyle/>
        <a:p>
          <a:endParaRPr lang="en-US" sz="1600"/>
        </a:p>
      </dgm:t>
    </dgm:pt>
    <dgm:pt modelId="{1C733C56-D761-44BA-9420-178651B4D7A9}" type="sibTrans" cxnId="{60A5ABF5-BC95-4A5E-B07C-A69EC85B9D06}">
      <dgm:prSet/>
      <dgm:spPr/>
      <dgm:t>
        <a:bodyPr/>
        <a:lstStyle/>
        <a:p>
          <a:pPr>
            <a:lnSpc>
              <a:spcPct val="100000"/>
            </a:lnSpc>
          </a:pPr>
          <a:endParaRPr lang="en-US" sz="1600"/>
        </a:p>
      </dgm:t>
    </dgm:pt>
    <dgm:pt modelId="{91909D74-97A6-43D8-A834-05612A00C10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600" b="0" dirty="0"/>
            <a:t>This proactive approach ensures governance is built into the deployment process from the ground up.</a:t>
          </a:r>
          <a:endParaRPr lang="en-US" sz="1600" dirty="0"/>
        </a:p>
      </dgm:t>
    </dgm:pt>
    <dgm:pt modelId="{C9E153E2-5C31-42BF-BDCC-25747D6B1D6E}" type="parTrans" cxnId="{50D06567-B54E-4888-BFEA-755CFEE10F48}">
      <dgm:prSet/>
      <dgm:spPr/>
      <dgm:t>
        <a:bodyPr/>
        <a:lstStyle/>
        <a:p>
          <a:endParaRPr lang="en-US" sz="1600"/>
        </a:p>
      </dgm:t>
    </dgm:pt>
    <dgm:pt modelId="{2A53056E-50CD-4476-AF9D-0BC22AF370A7}" type="sibTrans" cxnId="{50D06567-B54E-4888-BFEA-755CFEE10F48}">
      <dgm:prSet/>
      <dgm:spPr/>
      <dgm:t>
        <a:bodyPr/>
        <a:lstStyle/>
        <a:p>
          <a:endParaRPr lang="en-US" sz="1600"/>
        </a:p>
      </dgm:t>
    </dgm:pt>
    <dgm:pt modelId="{A6E00092-49D0-4D0B-9AC4-6B30E4D48325}" type="pres">
      <dgm:prSet presAssocID="{0DE48763-C77E-4B88-BE47-5BE4201FC841}" presName="root" presStyleCnt="0">
        <dgm:presLayoutVars>
          <dgm:dir/>
          <dgm:resizeHandles val="exact"/>
        </dgm:presLayoutVars>
      </dgm:prSet>
      <dgm:spPr/>
    </dgm:pt>
    <dgm:pt modelId="{F916BD49-6BBA-48D8-934E-2726549817D5}" type="pres">
      <dgm:prSet presAssocID="{0DE48763-C77E-4B88-BE47-5BE4201FC841}" presName="container" presStyleCnt="0">
        <dgm:presLayoutVars>
          <dgm:dir/>
          <dgm:resizeHandles val="exact"/>
        </dgm:presLayoutVars>
      </dgm:prSet>
      <dgm:spPr/>
    </dgm:pt>
    <dgm:pt modelId="{D12567A1-5C10-40BC-810B-26356EF62FB3}" type="pres">
      <dgm:prSet presAssocID="{80157833-708D-4D26-A668-FADD755FA582}" presName="compNode" presStyleCnt="0"/>
      <dgm:spPr/>
    </dgm:pt>
    <dgm:pt modelId="{661ACAF7-85E1-46F2-9A08-EA94FD44F52C}" type="pres">
      <dgm:prSet presAssocID="{80157833-708D-4D26-A668-FADD755FA582}" presName="iconBgRect" presStyleLbl="bgShp" presStyleIdx="0" presStyleCnt="3"/>
      <dgm:spPr/>
    </dgm:pt>
    <dgm:pt modelId="{323BCFFD-928F-42F3-8508-D044D9B2F2C5}" type="pres">
      <dgm:prSet presAssocID="{80157833-708D-4D26-A668-FADD755FA582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ears"/>
        </a:ext>
      </dgm:extLst>
    </dgm:pt>
    <dgm:pt modelId="{72FFD6D2-9B60-4B29-BBB3-09655CEC4DC4}" type="pres">
      <dgm:prSet presAssocID="{80157833-708D-4D26-A668-FADD755FA582}" presName="spaceRect" presStyleCnt="0"/>
      <dgm:spPr/>
    </dgm:pt>
    <dgm:pt modelId="{E73F4750-E7EF-4A65-ACBB-22FEA2707236}" type="pres">
      <dgm:prSet presAssocID="{80157833-708D-4D26-A668-FADD755FA582}" presName="textRect" presStyleLbl="revTx" presStyleIdx="0" presStyleCnt="3">
        <dgm:presLayoutVars>
          <dgm:chMax val="1"/>
          <dgm:chPref val="1"/>
        </dgm:presLayoutVars>
      </dgm:prSet>
      <dgm:spPr/>
    </dgm:pt>
    <dgm:pt modelId="{FE0B9C19-2113-4C48-8AAE-8FB873423246}" type="pres">
      <dgm:prSet presAssocID="{7AAD7264-F10A-476B-9049-68DA559EB72F}" presName="sibTrans" presStyleLbl="sibTrans2D1" presStyleIdx="0" presStyleCnt="0"/>
      <dgm:spPr/>
    </dgm:pt>
    <dgm:pt modelId="{4AAA24AC-AEAF-41D8-AA43-F4616071A041}" type="pres">
      <dgm:prSet presAssocID="{E1D06569-3B90-40C9-83B9-0BEFCD5DC08E}" presName="compNode" presStyleCnt="0"/>
      <dgm:spPr/>
    </dgm:pt>
    <dgm:pt modelId="{8D5BC419-F964-4590-97E5-34933F2F5A6C}" type="pres">
      <dgm:prSet presAssocID="{E1D06569-3B90-40C9-83B9-0BEFCD5DC08E}" presName="iconBgRect" presStyleLbl="bgShp" presStyleIdx="1" presStyleCnt="3"/>
      <dgm:spPr/>
    </dgm:pt>
    <dgm:pt modelId="{BB85B778-53E6-4411-8475-77239C6D3292}" type="pres">
      <dgm:prSet presAssocID="{E1D06569-3B90-40C9-83B9-0BEFCD5DC08E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avel"/>
        </a:ext>
      </dgm:extLst>
    </dgm:pt>
    <dgm:pt modelId="{67B21FB5-F264-4385-B005-C87FB162DB78}" type="pres">
      <dgm:prSet presAssocID="{E1D06569-3B90-40C9-83B9-0BEFCD5DC08E}" presName="spaceRect" presStyleCnt="0"/>
      <dgm:spPr/>
    </dgm:pt>
    <dgm:pt modelId="{F53F130B-B9F0-447E-91AD-60D14B3ACAB5}" type="pres">
      <dgm:prSet presAssocID="{E1D06569-3B90-40C9-83B9-0BEFCD5DC08E}" presName="textRect" presStyleLbl="revTx" presStyleIdx="1" presStyleCnt="3">
        <dgm:presLayoutVars>
          <dgm:chMax val="1"/>
          <dgm:chPref val="1"/>
        </dgm:presLayoutVars>
      </dgm:prSet>
      <dgm:spPr/>
    </dgm:pt>
    <dgm:pt modelId="{47792CA8-BEFE-4782-B53D-ED8A1FD2ED41}" type="pres">
      <dgm:prSet presAssocID="{1C733C56-D761-44BA-9420-178651B4D7A9}" presName="sibTrans" presStyleLbl="sibTrans2D1" presStyleIdx="0" presStyleCnt="0"/>
      <dgm:spPr/>
    </dgm:pt>
    <dgm:pt modelId="{4877E556-4737-4317-8761-A1CBB3F957CA}" type="pres">
      <dgm:prSet presAssocID="{91909D74-97A6-43D8-A834-05612A00C108}" presName="compNode" presStyleCnt="0"/>
      <dgm:spPr/>
    </dgm:pt>
    <dgm:pt modelId="{A7801B30-770F-498C-BFCF-3DF4CC604221}" type="pres">
      <dgm:prSet presAssocID="{91909D74-97A6-43D8-A834-05612A00C108}" presName="iconBgRect" presStyleLbl="bgShp" presStyleIdx="2" presStyleCnt="3"/>
      <dgm:spPr>
        <a:ln>
          <a:noFill/>
        </a:ln>
      </dgm:spPr>
    </dgm:pt>
    <dgm:pt modelId="{C143E5B3-769E-4301-A67E-5AC338727F17}" type="pres">
      <dgm:prSet presAssocID="{91909D74-97A6-43D8-A834-05612A00C108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ierarchy"/>
        </a:ext>
      </dgm:extLst>
    </dgm:pt>
    <dgm:pt modelId="{722AAFFA-9F0A-47BD-A704-1729E433B0A0}" type="pres">
      <dgm:prSet presAssocID="{91909D74-97A6-43D8-A834-05612A00C108}" presName="spaceRect" presStyleCnt="0"/>
      <dgm:spPr/>
    </dgm:pt>
    <dgm:pt modelId="{78D01ABB-46DF-44F1-A035-5532F8AB38C8}" type="pres">
      <dgm:prSet presAssocID="{91909D74-97A6-43D8-A834-05612A00C108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474A4130-B200-804E-8258-C59F55EF8CFE}" type="presOf" srcId="{E1D06569-3B90-40C9-83B9-0BEFCD5DC08E}" destId="{F53F130B-B9F0-447E-91AD-60D14B3ACAB5}" srcOrd="0" destOrd="0" presId="urn:microsoft.com/office/officeart/2018/2/layout/IconCircleList"/>
    <dgm:cxn modelId="{50D06567-B54E-4888-BFEA-755CFEE10F48}" srcId="{0DE48763-C77E-4B88-BE47-5BE4201FC841}" destId="{91909D74-97A6-43D8-A834-05612A00C108}" srcOrd="2" destOrd="0" parTransId="{C9E153E2-5C31-42BF-BDCC-25747D6B1D6E}" sibTransId="{2A53056E-50CD-4476-AF9D-0BC22AF370A7}"/>
    <dgm:cxn modelId="{BC12FA75-066F-484E-97C6-591F8885E905}" type="presOf" srcId="{1C733C56-D761-44BA-9420-178651B4D7A9}" destId="{47792CA8-BEFE-4782-B53D-ED8A1FD2ED41}" srcOrd="0" destOrd="0" presId="urn:microsoft.com/office/officeart/2018/2/layout/IconCircleList"/>
    <dgm:cxn modelId="{A3E8CB98-B886-F243-951D-FE667CA420E9}" type="presOf" srcId="{80157833-708D-4D26-A668-FADD755FA582}" destId="{E73F4750-E7EF-4A65-ACBB-22FEA2707236}" srcOrd="0" destOrd="0" presId="urn:microsoft.com/office/officeart/2018/2/layout/IconCircleList"/>
    <dgm:cxn modelId="{28A599BA-15BE-454D-A400-99F1DCA8B860}" srcId="{0DE48763-C77E-4B88-BE47-5BE4201FC841}" destId="{80157833-708D-4D26-A668-FADD755FA582}" srcOrd="0" destOrd="0" parTransId="{1723E19B-5208-4510-884D-B993993EA9AB}" sibTransId="{7AAD7264-F10A-476B-9049-68DA559EB72F}"/>
    <dgm:cxn modelId="{D2FE6EC2-7F0C-CA47-9935-3AEF660BA6B3}" type="presOf" srcId="{7AAD7264-F10A-476B-9049-68DA559EB72F}" destId="{FE0B9C19-2113-4C48-8AAE-8FB873423246}" srcOrd="0" destOrd="0" presId="urn:microsoft.com/office/officeart/2018/2/layout/IconCircleList"/>
    <dgm:cxn modelId="{78EC51E3-897D-DD48-8FE7-EBE3B6765AB4}" type="presOf" srcId="{91909D74-97A6-43D8-A834-05612A00C108}" destId="{78D01ABB-46DF-44F1-A035-5532F8AB38C8}" srcOrd="0" destOrd="0" presId="urn:microsoft.com/office/officeart/2018/2/layout/IconCircleList"/>
    <dgm:cxn modelId="{B38A46E4-AA89-2D41-9FEB-4DFDAA7DAFA0}" type="presOf" srcId="{0DE48763-C77E-4B88-BE47-5BE4201FC841}" destId="{A6E00092-49D0-4D0B-9AC4-6B30E4D48325}" srcOrd="0" destOrd="0" presId="urn:microsoft.com/office/officeart/2018/2/layout/IconCircleList"/>
    <dgm:cxn modelId="{60A5ABF5-BC95-4A5E-B07C-A69EC85B9D06}" srcId="{0DE48763-C77E-4B88-BE47-5BE4201FC841}" destId="{E1D06569-3B90-40C9-83B9-0BEFCD5DC08E}" srcOrd="1" destOrd="0" parTransId="{62742190-6202-4323-9365-732C97B5C008}" sibTransId="{1C733C56-D761-44BA-9420-178651B4D7A9}"/>
    <dgm:cxn modelId="{EDBBA620-D55A-6C4B-80FE-5521C056B4EE}" type="presParOf" srcId="{A6E00092-49D0-4D0B-9AC4-6B30E4D48325}" destId="{F916BD49-6BBA-48D8-934E-2726549817D5}" srcOrd="0" destOrd="0" presId="urn:microsoft.com/office/officeart/2018/2/layout/IconCircleList"/>
    <dgm:cxn modelId="{B40FB1A1-10F9-2343-BC4F-B580D97236FB}" type="presParOf" srcId="{F916BD49-6BBA-48D8-934E-2726549817D5}" destId="{D12567A1-5C10-40BC-810B-26356EF62FB3}" srcOrd="0" destOrd="0" presId="urn:microsoft.com/office/officeart/2018/2/layout/IconCircleList"/>
    <dgm:cxn modelId="{5910D387-9A01-484D-9BB9-40368E2DEA78}" type="presParOf" srcId="{D12567A1-5C10-40BC-810B-26356EF62FB3}" destId="{661ACAF7-85E1-46F2-9A08-EA94FD44F52C}" srcOrd="0" destOrd="0" presId="urn:microsoft.com/office/officeart/2018/2/layout/IconCircleList"/>
    <dgm:cxn modelId="{5469C5D4-7402-C34D-AD11-88170E7E2702}" type="presParOf" srcId="{D12567A1-5C10-40BC-810B-26356EF62FB3}" destId="{323BCFFD-928F-42F3-8508-D044D9B2F2C5}" srcOrd="1" destOrd="0" presId="urn:microsoft.com/office/officeart/2018/2/layout/IconCircleList"/>
    <dgm:cxn modelId="{1DE7D1FD-AD78-5044-9D5D-7EAB2763C82F}" type="presParOf" srcId="{D12567A1-5C10-40BC-810B-26356EF62FB3}" destId="{72FFD6D2-9B60-4B29-BBB3-09655CEC4DC4}" srcOrd="2" destOrd="0" presId="urn:microsoft.com/office/officeart/2018/2/layout/IconCircleList"/>
    <dgm:cxn modelId="{58CCAADE-2A2F-DB4E-B2FD-396F2862CFCB}" type="presParOf" srcId="{D12567A1-5C10-40BC-810B-26356EF62FB3}" destId="{E73F4750-E7EF-4A65-ACBB-22FEA2707236}" srcOrd="3" destOrd="0" presId="urn:microsoft.com/office/officeart/2018/2/layout/IconCircleList"/>
    <dgm:cxn modelId="{59CA4F41-1BEF-A243-9C60-7D2C3256C708}" type="presParOf" srcId="{F916BD49-6BBA-48D8-934E-2726549817D5}" destId="{FE0B9C19-2113-4C48-8AAE-8FB873423246}" srcOrd="1" destOrd="0" presId="urn:microsoft.com/office/officeart/2018/2/layout/IconCircleList"/>
    <dgm:cxn modelId="{391C5104-0539-5A43-8CB5-89192509ABCB}" type="presParOf" srcId="{F916BD49-6BBA-48D8-934E-2726549817D5}" destId="{4AAA24AC-AEAF-41D8-AA43-F4616071A041}" srcOrd="2" destOrd="0" presId="urn:microsoft.com/office/officeart/2018/2/layout/IconCircleList"/>
    <dgm:cxn modelId="{7B3606C3-BAA8-0444-9A34-761A8E37F5ED}" type="presParOf" srcId="{4AAA24AC-AEAF-41D8-AA43-F4616071A041}" destId="{8D5BC419-F964-4590-97E5-34933F2F5A6C}" srcOrd="0" destOrd="0" presId="urn:microsoft.com/office/officeart/2018/2/layout/IconCircleList"/>
    <dgm:cxn modelId="{999B9E27-74EB-1143-9C43-2BAE7D096AE1}" type="presParOf" srcId="{4AAA24AC-AEAF-41D8-AA43-F4616071A041}" destId="{BB85B778-53E6-4411-8475-77239C6D3292}" srcOrd="1" destOrd="0" presId="urn:microsoft.com/office/officeart/2018/2/layout/IconCircleList"/>
    <dgm:cxn modelId="{A8ECC69C-4F03-CE47-B53B-5114F23825E8}" type="presParOf" srcId="{4AAA24AC-AEAF-41D8-AA43-F4616071A041}" destId="{67B21FB5-F264-4385-B005-C87FB162DB78}" srcOrd="2" destOrd="0" presId="urn:microsoft.com/office/officeart/2018/2/layout/IconCircleList"/>
    <dgm:cxn modelId="{F0981654-18CD-2842-961F-30FC5DA3D0A1}" type="presParOf" srcId="{4AAA24AC-AEAF-41D8-AA43-F4616071A041}" destId="{F53F130B-B9F0-447E-91AD-60D14B3ACAB5}" srcOrd="3" destOrd="0" presId="urn:microsoft.com/office/officeart/2018/2/layout/IconCircleList"/>
    <dgm:cxn modelId="{F4717ABD-BA01-7B4F-832C-0B12547526CD}" type="presParOf" srcId="{F916BD49-6BBA-48D8-934E-2726549817D5}" destId="{47792CA8-BEFE-4782-B53D-ED8A1FD2ED41}" srcOrd="3" destOrd="0" presId="urn:microsoft.com/office/officeart/2018/2/layout/IconCircleList"/>
    <dgm:cxn modelId="{BCA508C8-9F27-974F-B885-8544D3D884C7}" type="presParOf" srcId="{F916BD49-6BBA-48D8-934E-2726549817D5}" destId="{4877E556-4737-4317-8761-A1CBB3F957CA}" srcOrd="4" destOrd="0" presId="urn:microsoft.com/office/officeart/2018/2/layout/IconCircleList"/>
    <dgm:cxn modelId="{F5DE7B23-5520-344F-A86D-C4B13EED467E}" type="presParOf" srcId="{4877E556-4737-4317-8761-A1CBB3F957CA}" destId="{A7801B30-770F-498C-BFCF-3DF4CC604221}" srcOrd="0" destOrd="0" presId="urn:microsoft.com/office/officeart/2018/2/layout/IconCircleList"/>
    <dgm:cxn modelId="{EFE9FCEF-6F23-3F4D-BAC3-CC14F7EAC645}" type="presParOf" srcId="{4877E556-4737-4317-8761-A1CBB3F957CA}" destId="{C143E5B3-769E-4301-A67E-5AC338727F17}" srcOrd="1" destOrd="0" presId="urn:microsoft.com/office/officeart/2018/2/layout/IconCircleList"/>
    <dgm:cxn modelId="{6E1B9B01-482F-E244-B93D-2B87CB6A2F93}" type="presParOf" srcId="{4877E556-4737-4317-8761-A1CBB3F957CA}" destId="{722AAFFA-9F0A-47BD-A704-1729E433B0A0}" srcOrd="2" destOrd="0" presId="urn:microsoft.com/office/officeart/2018/2/layout/IconCircleList"/>
    <dgm:cxn modelId="{FDFDE2A1-6C05-2E41-B718-047D4035486A}" type="presParOf" srcId="{4877E556-4737-4317-8761-A1CBB3F957CA}" destId="{78D01ABB-46DF-44F1-A035-5532F8AB38C8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835BCCA-CE3A-4609-998D-A265EDE8B5E0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99E5533F-3FBD-42DF-A5E7-5F9C50DB14A7}">
      <dgm:prSet custT="1"/>
      <dgm:spPr/>
      <dgm:t>
        <a:bodyPr/>
        <a:lstStyle/>
        <a:p>
          <a:r>
            <a:rPr lang="en-US" sz="1600" b="1" dirty="0"/>
            <a:t>Proactive Governance</a:t>
          </a:r>
          <a:r>
            <a:rPr lang="en-US" sz="1600" dirty="0"/>
            <a:t>: </a:t>
          </a:r>
          <a:r>
            <a:rPr lang="en-GB" sz="1600" dirty="0"/>
            <a:t>Policies allow the discovery of issues before they hit production, reducing security risks and operational inefficiencies.</a:t>
          </a:r>
          <a:endParaRPr lang="en-US" sz="1600" dirty="0"/>
        </a:p>
      </dgm:t>
    </dgm:pt>
    <dgm:pt modelId="{FBEA7ECE-F2FF-4C3A-AFDA-6513A569F283}" type="parTrans" cxnId="{B09297D4-84B2-4BE4-9460-8C7E69ACEF59}">
      <dgm:prSet/>
      <dgm:spPr/>
      <dgm:t>
        <a:bodyPr/>
        <a:lstStyle/>
        <a:p>
          <a:endParaRPr lang="en-US"/>
        </a:p>
      </dgm:t>
    </dgm:pt>
    <dgm:pt modelId="{086E71C2-66E1-4E12-839A-2F3A09C974C4}" type="sibTrans" cxnId="{B09297D4-84B2-4BE4-9460-8C7E69ACEF59}">
      <dgm:prSet/>
      <dgm:spPr/>
      <dgm:t>
        <a:bodyPr/>
        <a:lstStyle/>
        <a:p>
          <a:endParaRPr lang="en-US"/>
        </a:p>
      </dgm:t>
    </dgm:pt>
    <dgm:pt modelId="{526B6808-9245-4817-A843-370E853BF847}">
      <dgm:prSet/>
      <dgm:spPr/>
      <dgm:t>
        <a:bodyPr/>
        <a:lstStyle/>
        <a:p>
          <a:r>
            <a:rPr lang="en-GB" b="1" dirty="0"/>
            <a:t>Workflow Integration</a:t>
          </a:r>
          <a:r>
            <a:rPr lang="en-GB" dirty="0"/>
            <a:t>: Governance is baked into the infrastructure deployment process and is not left as an afterthought.</a:t>
          </a:r>
          <a:endParaRPr lang="en-US" dirty="0"/>
        </a:p>
      </dgm:t>
    </dgm:pt>
    <dgm:pt modelId="{FEA51111-8147-474B-847B-C4AB22735394}" type="parTrans" cxnId="{3B28DB8F-7C7A-4D87-9A40-B1A39063875C}">
      <dgm:prSet/>
      <dgm:spPr/>
      <dgm:t>
        <a:bodyPr/>
        <a:lstStyle/>
        <a:p>
          <a:endParaRPr lang="en-US"/>
        </a:p>
      </dgm:t>
    </dgm:pt>
    <dgm:pt modelId="{C3389DC3-271B-4864-BBB4-D0F5F74729BA}" type="sibTrans" cxnId="{3B28DB8F-7C7A-4D87-9A40-B1A39063875C}">
      <dgm:prSet/>
      <dgm:spPr/>
      <dgm:t>
        <a:bodyPr/>
        <a:lstStyle/>
        <a:p>
          <a:endParaRPr lang="en-US"/>
        </a:p>
      </dgm:t>
    </dgm:pt>
    <dgm:pt modelId="{DD3F74D4-0274-45CD-9F95-400E5579CB04}">
      <dgm:prSet/>
      <dgm:spPr/>
      <dgm:t>
        <a:bodyPr/>
        <a:lstStyle/>
        <a:p>
          <a:r>
            <a:rPr lang="en-GB" b="1"/>
            <a:t>Automation and Scale</a:t>
          </a:r>
          <a:r>
            <a:rPr lang="en-GB"/>
            <a:t>: Manual checks don't scale; code does. Policies as code allow us to scale governance across multiple environments and teams.</a:t>
          </a:r>
          <a:endParaRPr lang="en-US"/>
        </a:p>
      </dgm:t>
    </dgm:pt>
    <dgm:pt modelId="{C488BEDA-2A96-4F88-BF14-1C4F0B10C5E1}" type="parTrans" cxnId="{AA99DE22-9F0B-497D-8B9B-1B359DAEC849}">
      <dgm:prSet/>
      <dgm:spPr/>
      <dgm:t>
        <a:bodyPr/>
        <a:lstStyle/>
        <a:p>
          <a:endParaRPr lang="en-US"/>
        </a:p>
      </dgm:t>
    </dgm:pt>
    <dgm:pt modelId="{98B6060E-11FC-4172-9708-FB52AE0300A9}" type="sibTrans" cxnId="{AA99DE22-9F0B-497D-8B9B-1B359DAEC849}">
      <dgm:prSet/>
      <dgm:spPr/>
      <dgm:t>
        <a:bodyPr/>
        <a:lstStyle/>
        <a:p>
          <a:endParaRPr lang="en-US"/>
        </a:p>
      </dgm:t>
    </dgm:pt>
    <dgm:pt modelId="{EC7BAB52-CC26-417B-9DF0-7C92F299FC62}" type="pres">
      <dgm:prSet presAssocID="{0835BCCA-CE3A-4609-998D-A265EDE8B5E0}" presName="root" presStyleCnt="0">
        <dgm:presLayoutVars>
          <dgm:dir/>
          <dgm:resizeHandles val="exact"/>
        </dgm:presLayoutVars>
      </dgm:prSet>
      <dgm:spPr/>
    </dgm:pt>
    <dgm:pt modelId="{07B329E1-9783-4B4D-A1BA-E91817284A05}" type="pres">
      <dgm:prSet presAssocID="{99E5533F-3FBD-42DF-A5E7-5F9C50DB14A7}" presName="compNode" presStyleCnt="0"/>
      <dgm:spPr/>
    </dgm:pt>
    <dgm:pt modelId="{C4851A5C-BDAA-494C-82EC-D775965A7789}" type="pres">
      <dgm:prSet presAssocID="{99E5533F-3FBD-42DF-A5E7-5F9C50DB14A7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aptop Secure"/>
        </a:ext>
      </dgm:extLst>
    </dgm:pt>
    <dgm:pt modelId="{750CADF8-CF67-4BC6-B5B8-3386A9AAC740}" type="pres">
      <dgm:prSet presAssocID="{99E5533F-3FBD-42DF-A5E7-5F9C50DB14A7}" presName="spaceRect" presStyleCnt="0"/>
      <dgm:spPr/>
    </dgm:pt>
    <dgm:pt modelId="{7E75B072-BE59-4446-812A-D962C3215BA2}" type="pres">
      <dgm:prSet presAssocID="{99E5533F-3FBD-42DF-A5E7-5F9C50DB14A7}" presName="textRect" presStyleLbl="revTx" presStyleIdx="0" presStyleCnt="3">
        <dgm:presLayoutVars>
          <dgm:chMax val="1"/>
          <dgm:chPref val="1"/>
        </dgm:presLayoutVars>
      </dgm:prSet>
      <dgm:spPr/>
    </dgm:pt>
    <dgm:pt modelId="{A79618A7-F322-42CF-A9C0-7C07F2CEBD8E}" type="pres">
      <dgm:prSet presAssocID="{086E71C2-66E1-4E12-839A-2F3A09C974C4}" presName="sibTrans" presStyleCnt="0"/>
      <dgm:spPr/>
    </dgm:pt>
    <dgm:pt modelId="{F0C8BE13-EBA3-4129-83D3-DD2684D8C987}" type="pres">
      <dgm:prSet presAssocID="{526B6808-9245-4817-A843-370E853BF847}" presName="compNode" presStyleCnt="0"/>
      <dgm:spPr/>
    </dgm:pt>
    <dgm:pt modelId="{5D4C8C57-A192-455D-B3E0-7E1924308279}" type="pres">
      <dgm:prSet presAssocID="{526B6808-9245-4817-A843-370E853BF847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eploy"/>
        </a:ext>
      </dgm:extLst>
    </dgm:pt>
    <dgm:pt modelId="{BFB03DF3-E54C-4D57-8B83-E44C204721C9}" type="pres">
      <dgm:prSet presAssocID="{526B6808-9245-4817-A843-370E853BF847}" presName="spaceRect" presStyleCnt="0"/>
      <dgm:spPr/>
    </dgm:pt>
    <dgm:pt modelId="{C5C92391-EB66-44C0-A790-E06938E79D48}" type="pres">
      <dgm:prSet presAssocID="{526B6808-9245-4817-A843-370E853BF847}" presName="textRect" presStyleLbl="revTx" presStyleIdx="1" presStyleCnt="3">
        <dgm:presLayoutVars>
          <dgm:chMax val="1"/>
          <dgm:chPref val="1"/>
        </dgm:presLayoutVars>
      </dgm:prSet>
      <dgm:spPr/>
    </dgm:pt>
    <dgm:pt modelId="{06C97EE0-5F7C-4322-B303-401D4D87517F}" type="pres">
      <dgm:prSet presAssocID="{C3389DC3-271B-4864-BBB4-D0F5F74729BA}" presName="sibTrans" presStyleCnt="0"/>
      <dgm:spPr/>
    </dgm:pt>
    <dgm:pt modelId="{632E92CF-EF14-46B0-AD70-A98F3EE07B04}" type="pres">
      <dgm:prSet presAssocID="{DD3F74D4-0274-45CD-9F95-400E5579CB04}" presName="compNode" presStyleCnt="0"/>
      <dgm:spPr/>
    </dgm:pt>
    <dgm:pt modelId="{945BD4F9-5C00-4936-849C-E4971898A090}" type="pres">
      <dgm:prSet presAssocID="{DD3F74D4-0274-45CD-9F95-400E5579CB04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cklog"/>
        </a:ext>
      </dgm:extLst>
    </dgm:pt>
    <dgm:pt modelId="{091A6193-4CF4-4495-8672-B04A7E3ED458}" type="pres">
      <dgm:prSet presAssocID="{DD3F74D4-0274-45CD-9F95-400E5579CB04}" presName="spaceRect" presStyleCnt="0"/>
      <dgm:spPr/>
    </dgm:pt>
    <dgm:pt modelId="{1FC07883-ADB6-4688-B522-0CBE61487795}" type="pres">
      <dgm:prSet presAssocID="{DD3F74D4-0274-45CD-9F95-400E5579CB04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AA99DE22-9F0B-497D-8B9B-1B359DAEC849}" srcId="{0835BCCA-CE3A-4609-998D-A265EDE8B5E0}" destId="{DD3F74D4-0274-45CD-9F95-400E5579CB04}" srcOrd="2" destOrd="0" parTransId="{C488BEDA-2A96-4F88-BF14-1C4F0B10C5E1}" sibTransId="{98B6060E-11FC-4172-9708-FB52AE0300A9}"/>
    <dgm:cxn modelId="{CA958F69-0E57-4718-A29A-74C7718419A4}" type="presOf" srcId="{526B6808-9245-4817-A843-370E853BF847}" destId="{C5C92391-EB66-44C0-A790-E06938E79D48}" srcOrd="0" destOrd="0" presId="urn:microsoft.com/office/officeart/2018/2/layout/IconLabelList"/>
    <dgm:cxn modelId="{DC57436A-2C45-4D56-B42E-646EB4B5508B}" type="presOf" srcId="{DD3F74D4-0274-45CD-9F95-400E5579CB04}" destId="{1FC07883-ADB6-4688-B522-0CBE61487795}" srcOrd="0" destOrd="0" presId="urn:microsoft.com/office/officeart/2018/2/layout/IconLabelList"/>
    <dgm:cxn modelId="{4B65C97B-0024-4C0C-912F-A46E3A5A9B4A}" type="presOf" srcId="{99E5533F-3FBD-42DF-A5E7-5F9C50DB14A7}" destId="{7E75B072-BE59-4446-812A-D962C3215BA2}" srcOrd="0" destOrd="0" presId="urn:microsoft.com/office/officeart/2018/2/layout/IconLabelList"/>
    <dgm:cxn modelId="{3B28DB8F-7C7A-4D87-9A40-B1A39063875C}" srcId="{0835BCCA-CE3A-4609-998D-A265EDE8B5E0}" destId="{526B6808-9245-4817-A843-370E853BF847}" srcOrd="1" destOrd="0" parTransId="{FEA51111-8147-474B-847B-C4AB22735394}" sibTransId="{C3389DC3-271B-4864-BBB4-D0F5F74729BA}"/>
    <dgm:cxn modelId="{0CFE1AD4-9DA8-4968-9B7E-F66C600D6353}" type="presOf" srcId="{0835BCCA-CE3A-4609-998D-A265EDE8B5E0}" destId="{EC7BAB52-CC26-417B-9DF0-7C92F299FC62}" srcOrd="0" destOrd="0" presId="urn:microsoft.com/office/officeart/2018/2/layout/IconLabelList"/>
    <dgm:cxn modelId="{B09297D4-84B2-4BE4-9460-8C7E69ACEF59}" srcId="{0835BCCA-CE3A-4609-998D-A265EDE8B5E0}" destId="{99E5533F-3FBD-42DF-A5E7-5F9C50DB14A7}" srcOrd="0" destOrd="0" parTransId="{FBEA7ECE-F2FF-4C3A-AFDA-6513A569F283}" sibTransId="{086E71C2-66E1-4E12-839A-2F3A09C974C4}"/>
    <dgm:cxn modelId="{8202789A-999D-4834-825B-FF1827C53153}" type="presParOf" srcId="{EC7BAB52-CC26-417B-9DF0-7C92F299FC62}" destId="{07B329E1-9783-4B4D-A1BA-E91817284A05}" srcOrd="0" destOrd="0" presId="urn:microsoft.com/office/officeart/2018/2/layout/IconLabelList"/>
    <dgm:cxn modelId="{BDF747EF-A919-4F2E-AEAB-1873FB64F5B8}" type="presParOf" srcId="{07B329E1-9783-4B4D-A1BA-E91817284A05}" destId="{C4851A5C-BDAA-494C-82EC-D775965A7789}" srcOrd="0" destOrd="0" presId="urn:microsoft.com/office/officeart/2018/2/layout/IconLabelList"/>
    <dgm:cxn modelId="{48957F29-B37F-4454-B425-1F0A4A2D05FB}" type="presParOf" srcId="{07B329E1-9783-4B4D-A1BA-E91817284A05}" destId="{750CADF8-CF67-4BC6-B5B8-3386A9AAC740}" srcOrd="1" destOrd="0" presId="urn:microsoft.com/office/officeart/2018/2/layout/IconLabelList"/>
    <dgm:cxn modelId="{E05AC1BB-158D-4FBE-865B-B9158EE2D28A}" type="presParOf" srcId="{07B329E1-9783-4B4D-A1BA-E91817284A05}" destId="{7E75B072-BE59-4446-812A-D962C3215BA2}" srcOrd="2" destOrd="0" presId="urn:microsoft.com/office/officeart/2018/2/layout/IconLabelList"/>
    <dgm:cxn modelId="{A30EB9E6-5A6A-4DF6-916D-30152AB63AA4}" type="presParOf" srcId="{EC7BAB52-CC26-417B-9DF0-7C92F299FC62}" destId="{A79618A7-F322-42CF-A9C0-7C07F2CEBD8E}" srcOrd="1" destOrd="0" presId="urn:microsoft.com/office/officeart/2018/2/layout/IconLabelList"/>
    <dgm:cxn modelId="{733E0E61-3C6E-4DE6-B236-BA9126B14CC5}" type="presParOf" srcId="{EC7BAB52-CC26-417B-9DF0-7C92F299FC62}" destId="{F0C8BE13-EBA3-4129-83D3-DD2684D8C987}" srcOrd="2" destOrd="0" presId="urn:microsoft.com/office/officeart/2018/2/layout/IconLabelList"/>
    <dgm:cxn modelId="{89B2EE95-DD37-4673-BB8D-3FE6947DEEE4}" type="presParOf" srcId="{F0C8BE13-EBA3-4129-83D3-DD2684D8C987}" destId="{5D4C8C57-A192-455D-B3E0-7E1924308279}" srcOrd="0" destOrd="0" presId="urn:microsoft.com/office/officeart/2018/2/layout/IconLabelList"/>
    <dgm:cxn modelId="{4BA6031D-0571-49AD-9353-AE68F6105BBF}" type="presParOf" srcId="{F0C8BE13-EBA3-4129-83D3-DD2684D8C987}" destId="{BFB03DF3-E54C-4D57-8B83-E44C204721C9}" srcOrd="1" destOrd="0" presId="urn:microsoft.com/office/officeart/2018/2/layout/IconLabelList"/>
    <dgm:cxn modelId="{28ACC9FE-C581-4C3F-AE38-17C6E45A7C82}" type="presParOf" srcId="{F0C8BE13-EBA3-4129-83D3-DD2684D8C987}" destId="{C5C92391-EB66-44C0-A790-E06938E79D48}" srcOrd="2" destOrd="0" presId="urn:microsoft.com/office/officeart/2018/2/layout/IconLabelList"/>
    <dgm:cxn modelId="{459840F1-3C8F-48F5-813D-EA9C8D3635B2}" type="presParOf" srcId="{EC7BAB52-CC26-417B-9DF0-7C92F299FC62}" destId="{06C97EE0-5F7C-4322-B303-401D4D87517F}" srcOrd="3" destOrd="0" presId="urn:microsoft.com/office/officeart/2018/2/layout/IconLabelList"/>
    <dgm:cxn modelId="{56E66268-DB5C-42AF-B8DC-9A9A2EEAF074}" type="presParOf" srcId="{EC7BAB52-CC26-417B-9DF0-7C92F299FC62}" destId="{632E92CF-EF14-46B0-AD70-A98F3EE07B04}" srcOrd="4" destOrd="0" presId="urn:microsoft.com/office/officeart/2018/2/layout/IconLabelList"/>
    <dgm:cxn modelId="{F141B492-B49C-43C5-AF48-8E62B32F811C}" type="presParOf" srcId="{632E92CF-EF14-46B0-AD70-A98F3EE07B04}" destId="{945BD4F9-5C00-4936-849C-E4971898A090}" srcOrd="0" destOrd="0" presId="urn:microsoft.com/office/officeart/2018/2/layout/IconLabelList"/>
    <dgm:cxn modelId="{5E97A434-2A1A-49CA-B710-7CCEB77FD6B6}" type="presParOf" srcId="{632E92CF-EF14-46B0-AD70-A98F3EE07B04}" destId="{091A6193-4CF4-4495-8672-B04A7E3ED458}" srcOrd="1" destOrd="0" presId="urn:microsoft.com/office/officeart/2018/2/layout/IconLabelList"/>
    <dgm:cxn modelId="{F49D503F-4048-4D43-A79D-1266628EE0FC}" type="presParOf" srcId="{632E92CF-EF14-46B0-AD70-A98F3EE07B04}" destId="{1FC07883-ADB6-4688-B522-0CBE61487795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2D00A5B-B50A-4097-82E8-78F3D7AD10E0}" type="doc">
      <dgm:prSet loTypeId="urn:microsoft.com/office/officeart/2005/8/layout/vList2" loCatId="list" qsTypeId="urn:microsoft.com/office/officeart/2005/8/quickstyle/simple2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B1A55B5A-C6C9-4DD8-8E04-CBAFCA0622B1}">
      <dgm:prSet custT="1"/>
      <dgm:spPr/>
      <dgm:t>
        <a:bodyPr/>
        <a:lstStyle/>
        <a:p>
          <a:r>
            <a:rPr lang="en-GB" sz="2000" dirty="0"/>
            <a:t>Open Policy Agent (OPA) is an open-source, general-purpose policy engine designed to enforce policies across different systems and environments.</a:t>
          </a:r>
          <a:endParaRPr lang="en-US" sz="2000" dirty="0"/>
        </a:p>
      </dgm:t>
    </dgm:pt>
    <dgm:pt modelId="{771B814D-D73E-4D8F-A623-EB458E0B55C8}" type="parTrans" cxnId="{0BB4D194-51B3-491E-B2F4-502D95E140F2}">
      <dgm:prSet/>
      <dgm:spPr/>
      <dgm:t>
        <a:bodyPr/>
        <a:lstStyle/>
        <a:p>
          <a:endParaRPr lang="en-US" sz="2000"/>
        </a:p>
      </dgm:t>
    </dgm:pt>
    <dgm:pt modelId="{81F875DE-8756-4CAE-909E-2E53956AA298}" type="sibTrans" cxnId="{0BB4D194-51B3-491E-B2F4-502D95E140F2}">
      <dgm:prSet/>
      <dgm:spPr/>
      <dgm:t>
        <a:bodyPr/>
        <a:lstStyle/>
        <a:p>
          <a:endParaRPr lang="en-US" sz="2000"/>
        </a:p>
      </dgm:t>
    </dgm:pt>
    <dgm:pt modelId="{0095F99F-720F-44DC-98A1-569616EDAE00}">
      <dgm:prSet custT="1"/>
      <dgm:spPr/>
      <dgm:t>
        <a:bodyPr/>
        <a:lstStyle/>
        <a:p>
          <a:r>
            <a:rPr lang="en-GB" sz="2000" dirty="0"/>
            <a:t>The engine processes data in its native formats, while its rules language, Rego, allows for data analysis and transformation to make authorization decisions.</a:t>
          </a:r>
          <a:endParaRPr lang="en-US" sz="2000" dirty="0"/>
        </a:p>
      </dgm:t>
    </dgm:pt>
    <dgm:pt modelId="{07E10DD6-67A4-4361-99CC-2F455FBA730B}" type="parTrans" cxnId="{4CF91DE8-8A6D-4658-8160-5888518FEF9B}">
      <dgm:prSet/>
      <dgm:spPr/>
      <dgm:t>
        <a:bodyPr/>
        <a:lstStyle/>
        <a:p>
          <a:endParaRPr lang="en-US" sz="2000"/>
        </a:p>
      </dgm:t>
    </dgm:pt>
    <dgm:pt modelId="{97660BB8-2182-4E87-8267-2054E6733786}" type="sibTrans" cxnId="{4CF91DE8-8A6D-4658-8160-5888518FEF9B}">
      <dgm:prSet/>
      <dgm:spPr/>
      <dgm:t>
        <a:bodyPr/>
        <a:lstStyle/>
        <a:p>
          <a:endParaRPr lang="en-US" sz="2000"/>
        </a:p>
      </dgm:t>
    </dgm:pt>
    <dgm:pt modelId="{1FE7068D-2929-D945-8D91-22BC0251B9E3}" type="pres">
      <dgm:prSet presAssocID="{62D00A5B-B50A-4097-82E8-78F3D7AD10E0}" presName="linear" presStyleCnt="0">
        <dgm:presLayoutVars>
          <dgm:animLvl val="lvl"/>
          <dgm:resizeHandles val="exact"/>
        </dgm:presLayoutVars>
      </dgm:prSet>
      <dgm:spPr/>
    </dgm:pt>
    <dgm:pt modelId="{503C2AEC-2EC7-FD4A-A818-342C4DE137C0}" type="pres">
      <dgm:prSet presAssocID="{B1A55B5A-C6C9-4DD8-8E04-CBAFCA0622B1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3CE122C2-7351-B24B-A14D-775CE4804D39}" type="pres">
      <dgm:prSet presAssocID="{81F875DE-8756-4CAE-909E-2E53956AA298}" presName="spacer" presStyleCnt="0"/>
      <dgm:spPr/>
    </dgm:pt>
    <dgm:pt modelId="{280DE0FE-2AD9-244D-BF9E-0DE5C5615D07}" type="pres">
      <dgm:prSet presAssocID="{0095F99F-720F-44DC-98A1-569616EDAE00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5034DB31-86DF-A842-9566-6C20F868CC38}" type="presOf" srcId="{62D00A5B-B50A-4097-82E8-78F3D7AD10E0}" destId="{1FE7068D-2929-D945-8D91-22BC0251B9E3}" srcOrd="0" destOrd="0" presId="urn:microsoft.com/office/officeart/2005/8/layout/vList2"/>
    <dgm:cxn modelId="{0BB4D194-51B3-491E-B2F4-502D95E140F2}" srcId="{62D00A5B-B50A-4097-82E8-78F3D7AD10E0}" destId="{B1A55B5A-C6C9-4DD8-8E04-CBAFCA0622B1}" srcOrd="0" destOrd="0" parTransId="{771B814D-D73E-4D8F-A623-EB458E0B55C8}" sibTransId="{81F875DE-8756-4CAE-909E-2E53956AA298}"/>
    <dgm:cxn modelId="{13F2A19E-2651-1243-B539-AFBE82BFA982}" type="presOf" srcId="{0095F99F-720F-44DC-98A1-569616EDAE00}" destId="{280DE0FE-2AD9-244D-BF9E-0DE5C5615D07}" srcOrd="0" destOrd="0" presId="urn:microsoft.com/office/officeart/2005/8/layout/vList2"/>
    <dgm:cxn modelId="{1E4075D0-3B00-AC4F-8CFE-973785C9ECEE}" type="presOf" srcId="{B1A55B5A-C6C9-4DD8-8E04-CBAFCA0622B1}" destId="{503C2AEC-2EC7-FD4A-A818-342C4DE137C0}" srcOrd="0" destOrd="0" presId="urn:microsoft.com/office/officeart/2005/8/layout/vList2"/>
    <dgm:cxn modelId="{4CF91DE8-8A6D-4658-8160-5888518FEF9B}" srcId="{62D00A5B-B50A-4097-82E8-78F3D7AD10E0}" destId="{0095F99F-720F-44DC-98A1-569616EDAE00}" srcOrd="1" destOrd="0" parTransId="{07E10DD6-67A4-4361-99CC-2F455FBA730B}" sibTransId="{97660BB8-2182-4E87-8267-2054E6733786}"/>
    <dgm:cxn modelId="{18EC09C3-54D1-CE42-97A3-DF16E5256C74}" type="presParOf" srcId="{1FE7068D-2929-D945-8D91-22BC0251B9E3}" destId="{503C2AEC-2EC7-FD4A-A818-342C4DE137C0}" srcOrd="0" destOrd="0" presId="urn:microsoft.com/office/officeart/2005/8/layout/vList2"/>
    <dgm:cxn modelId="{01E12F29-2A49-D94E-9DC2-64EBCBD7BA68}" type="presParOf" srcId="{1FE7068D-2929-D945-8D91-22BC0251B9E3}" destId="{3CE122C2-7351-B24B-A14D-775CE4804D39}" srcOrd="1" destOrd="0" presId="urn:microsoft.com/office/officeart/2005/8/layout/vList2"/>
    <dgm:cxn modelId="{233D4104-13F8-F744-8815-4039D37F999A}" type="presParOf" srcId="{1FE7068D-2929-D945-8D91-22BC0251B9E3}" destId="{280DE0FE-2AD9-244D-BF9E-0DE5C5615D07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A23D9B7-E22F-421C-AA5C-E4A15857731C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6F082D49-6E84-4CA5-AE88-52CF41EC5567}">
      <dgm:prSet/>
      <dgm:spPr/>
      <dgm:t>
        <a:bodyPr/>
        <a:lstStyle/>
        <a:p>
          <a:pPr>
            <a:defRPr cap="all"/>
          </a:pPr>
          <a:r>
            <a:rPr lang="en-GB" dirty="0"/>
            <a:t>Follow the Single Responsibility Principle (SRP)</a:t>
          </a:r>
          <a:endParaRPr lang="en-US" dirty="0"/>
        </a:p>
      </dgm:t>
    </dgm:pt>
    <dgm:pt modelId="{B38C415F-B639-49BD-A3E8-465010B8A2E2}" type="parTrans" cxnId="{938B9AF4-8D2B-4893-9764-EE22410BBF4C}">
      <dgm:prSet/>
      <dgm:spPr/>
      <dgm:t>
        <a:bodyPr/>
        <a:lstStyle/>
        <a:p>
          <a:endParaRPr lang="en-US"/>
        </a:p>
      </dgm:t>
    </dgm:pt>
    <dgm:pt modelId="{4263CC85-8EAD-45D1-9DF0-677B9EF05B35}" type="sibTrans" cxnId="{938B9AF4-8D2B-4893-9764-EE22410BBF4C}">
      <dgm:prSet/>
      <dgm:spPr/>
      <dgm:t>
        <a:bodyPr/>
        <a:lstStyle/>
        <a:p>
          <a:endParaRPr lang="en-US"/>
        </a:p>
      </dgm:t>
    </dgm:pt>
    <dgm:pt modelId="{F0435E70-D9DB-41BF-96EA-A82462D96A0E}">
      <dgm:prSet/>
      <dgm:spPr/>
      <dgm:t>
        <a:bodyPr/>
        <a:lstStyle/>
        <a:p>
          <a:pPr>
            <a:defRPr cap="all"/>
          </a:pPr>
          <a:r>
            <a:rPr lang="en-GB"/>
            <a:t>Adopt Modular Design</a:t>
          </a:r>
          <a:endParaRPr lang="en-US"/>
        </a:p>
      </dgm:t>
    </dgm:pt>
    <dgm:pt modelId="{7B53D550-CCD2-4F01-8B31-EFECECCCE140}" type="parTrans" cxnId="{C341A9B8-5365-453A-BA58-A06BD9732396}">
      <dgm:prSet/>
      <dgm:spPr/>
      <dgm:t>
        <a:bodyPr/>
        <a:lstStyle/>
        <a:p>
          <a:endParaRPr lang="en-US"/>
        </a:p>
      </dgm:t>
    </dgm:pt>
    <dgm:pt modelId="{864B8497-6C75-4CF7-AAC1-50459B3672AA}" type="sibTrans" cxnId="{C341A9B8-5365-453A-BA58-A06BD9732396}">
      <dgm:prSet/>
      <dgm:spPr/>
      <dgm:t>
        <a:bodyPr/>
        <a:lstStyle/>
        <a:p>
          <a:endParaRPr lang="en-US"/>
        </a:p>
      </dgm:t>
    </dgm:pt>
    <dgm:pt modelId="{FF5326E6-627B-4047-B675-65AC09AA8AB1}">
      <dgm:prSet/>
      <dgm:spPr/>
      <dgm:t>
        <a:bodyPr/>
        <a:lstStyle/>
        <a:p>
          <a:pPr>
            <a:defRPr cap="all"/>
          </a:pPr>
          <a:r>
            <a:rPr lang="en-GB"/>
            <a:t>Test Extensively</a:t>
          </a:r>
          <a:endParaRPr lang="en-US"/>
        </a:p>
      </dgm:t>
    </dgm:pt>
    <dgm:pt modelId="{C8DB01B3-67CC-43B8-9889-AAC6AE813368}" type="parTrans" cxnId="{EA70B8F8-EC26-42D7-B4DE-812B2E59CC3D}">
      <dgm:prSet/>
      <dgm:spPr/>
      <dgm:t>
        <a:bodyPr/>
        <a:lstStyle/>
        <a:p>
          <a:endParaRPr lang="en-US"/>
        </a:p>
      </dgm:t>
    </dgm:pt>
    <dgm:pt modelId="{AB2ECCF6-AE7E-414E-BC76-871E1C3715D7}" type="sibTrans" cxnId="{EA70B8F8-EC26-42D7-B4DE-812B2E59CC3D}">
      <dgm:prSet/>
      <dgm:spPr/>
      <dgm:t>
        <a:bodyPr/>
        <a:lstStyle/>
        <a:p>
          <a:endParaRPr lang="en-US"/>
        </a:p>
      </dgm:t>
    </dgm:pt>
    <dgm:pt modelId="{93AF860A-2714-4633-8130-C9B324D9EB54}">
      <dgm:prSet/>
      <dgm:spPr/>
      <dgm:t>
        <a:bodyPr/>
        <a:lstStyle/>
        <a:p>
          <a:pPr>
            <a:defRPr cap="all"/>
          </a:pPr>
          <a:r>
            <a:rPr lang="en-GB"/>
            <a:t>Optimize Performance</a:t>
          </a:r>
          <a:endParaRPr lang="en-US"/>
        </a:p>
      </dgm:t>
    </dgm:pt>
    <dgm:pt modelId="{CF4C323E-8EC6-47D7-AA89-EF4EB42168D4}" type="parTrans" cxnId="{589F240B-38A9-4E26-977E-7398697DCC41}">
      <dgm:prSet/>
      <dgm:spPr/>
      <dgm:t>
        <a:bodyPr/>
        <a:lstStyle/>
        <a:p>
          <a:endParaRPr lang="en-US"/>
        </a:p>
      </dgm:t>
    </dgm:pt>
    <dgm:pt modelId="{531B8748-16A0-4D72-A608-90A1A8D17094}" type="sibTrans" cxnId="{589F240B-38A9-4E26-977E-7398697DCC41}">
      <dgm:prSet/>
      <dgm:spPr/>
      <dgm:t>
        <a:bodyPr/>
        <a:lstStyle/>
        <a:p>
          <a:endParaRPr lang="en-US"/>
        </a:p>
      </dgm:t>
    </dgm:pt>
    <dgm:pt modelId="{51F89AFB-34ED-4CB9-9C56-43E296CB92B9}">
      <dgm:prSet/>
      <dgm:spPr/>
      <dgm:t>
        <a:bodyPr/>
        <a:lstStyle/>
        <a:p>
          <a:pPr>
            <a:defRPr cap="all"/>
          </a:pPr>
          <a:r>
            <a:rPr lang="en-GB"/>
            <a:t>Incorporate Logging and Monitoring</a:t>
          </a:r>
          <a:endParaRPr lang="en-US"/>
        </a:p>
      </dgm:t>
    </dgm:pt>
    <dgm:pt modelId="{91DD241C-BED6-4CD2-99E6-8E6CF22534EE}" type="parTrans" cxnId="{89572A50-7951-416F-88E7-4FC8F96504B1}">
      <dgm:prSet/>
      <dgm:spPr/>
      <dgm:t>
        <a:bodyPr/>
        <a:lstStyle/>
        <a:p>
          <a:endParaRPr lang="en-US"/>
        </a:p>
      </dgm:t>
    </dgm:pt>
    <dgm:pt modelId="{89D23560-B068-466F-A2D6-42D49B15A3B4}" type="sibTrans" cxnId="{89572A50-7951-416F-88E7-4FC8F96504B1}">
      <dgm:prSet/>
      <dgm:spPr/>
      <dgm:t>
        <a:bodyPr/>
        <a:lstStyle/>
        <a:p>
          <a:endParaRPr lang="en-US"/>
        </a:p>
      </dgm:t>
    </dgm:pt>
    <dgm:pt modelId="{5EEBD7BE-AEBD-48AF-BB85-0BD93BBA93D1}">
      <dgm:prSet/>
      <dgm:spPr/>
      <dgm:t>
        <a:bodyPr/>
        <a:lstStyle/>
        <a:p>
          <a:pPr>
            <a:defRPr cap="all"/>
          </a:pPr>
          <a:r>
            <a:rPr lang="en-GB" dirty="0"/>
            <a:t>Regularly Review and Update</a:t>
          </a:r>
          <a:endParaRPr lang="en-US" dirty="0"/>
        </a:p>
      </dgm:t>
    </dgm:pt>
    <dgm:pt modelId="{BEC6BEC7-3D72-4CAD-8B42-A88153C2A3A2}" type="parTrans" cxnId="{08D4A6F6-85FE-4864-BA82-948BB928D6F9}">
      <dgm:prSet/>
      <dgm:spPr/>
      <dgm:t>
        <a:bodyPr/>
        <a:lstStyle/>
        <a:p>
          <a:endParaRPr lang="en-US"/>
        </a:p>
      </dgm:t>
    </dgm:pt>
    <dgm:pt modelId="{0CFEEDB0-51C0-41CE-8D8D-FA8055492ACD}" type="sibTrans" cxnId="{08D4A6F6-85FE-4864-BA82-948BB928D6F9}">
      <dgm:prSet/>
      <dgm:spPr/>
      <dgm:t>
        <a:bodyPr/>
        <a:lstStyle/>
        <a:p>
          <a:endParaRPr lang="en-US"/>
        </a:p>
      </dgm:t>
    </dgm:pt>
    <dgm:pt modelId="{993B804B-9E70-2E43-BAD2-18C4376FD325}" type="pres">
      <dgm:prSet presAssocID="{0A23D9B7-E22F-421C-AA5C-E4A15857731C}" presName="linear" presStyleCnt="0">
        <dgm:presLayoutVars>
          <dgm:animLvl val="lvl"/>
          <dgm:resizeHandles val="exact"/>
        </dgm:presLayoutVars>
      </dgm:prSet>
      <dgm:spPr/>
    </dgm:pt>
    <dgm:pt modelId="{EE4FF2EF-E14E-F34F-A5D1-24A1E1805F79}" type="pres">
      <dgm:prSet presAssocID="{6F082D49-6E84-4CA5-AE88-52CF41EC5567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BEDEDEFB-556D-F449-8F65-C90C88D06761}" type="pres">
      <dgm:prSet presAssocID="{4263CC85-8EAD-45D1-9DF0-677B9EF05B35}" presName="spacer" presStyleCnt="0"/>
      <dgm:spPr/>
    </dgm:pt>
    <dgm:pt modelId="{1446C23C-D675-2D41-8CE1-881BE85679E2}" type="pres">
      <dgm:prSet presAssocID="{F0435E70-D9DB-41BF-96EA-A82462D96A0E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26803250-A241-734D-B127-362A8138FA03}" type="pres">
      <dgm:prSet presAssocID="{864B8497-6C75-4CF7-AAC1-50459B3672AA}" presName="spacer" presStyleCnt="0"/>
      <dgm:spPr/>
    </dgm:pt>
    <dgm:pt modelId="{F6C15D6A-085B-3C40-B9F1-3DD9C2237441}" type="pres">
      <dgm:prSet presAssocID="{FF5326E6-627B-4047-B675-65AC09AA8AB1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5577B07F-7E19-5A4E-942B-FED5D04B8F03}" type="pres">
      <dgm:prSet presAssocID="{AB2ECCF6-AE7E-414E-BC76-871E1C3715D7}" presName="spacer" presStyleCnt="0"/>
      <dgm:spPr/>
    </dgm:pt>
    <dgm:pt modelId="{29861291-F8B3-EF4B-90CC-55C1C6890F40}" type="pres">
      <dgm:prSet presAssocID="{93AF860A-2714-4633-8130-C9B324D9EB54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3609691B-B805-8F48-B344-11F0F99F8655}" type="pres">
      <dgm:prSet presAssocID="{531B8748-16A0-4D72-A608-90A1A8D17094}" presName="spacer" presStyleCnt="0"/>
      <dgm:spPr/>
    </dgm:pt>
    <dgm:pt modelId="{86532774-0925-BC41-976A-4A1F74A7A40C}" type="pres">
      <dgm:prSet presAssocID="{51F89AFB-34ED-4CB9-9C56-43E296CB92B9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9C0CBB86-F1D1-9A46-BEC7-19FBEA9F0C09}" type="pres">
      <dgm:prSet presAssocID="{89D23560-B068-466F-A2D6-42D49B15A3B4}" presName="spacer" presStyleCnt="0"/>
      <dgm:spPr/>
    </dgm:pt>
    <dgm:pt modelId="{E552BBC2-D9DD-F447-9766-D558BD2765DC}" type="pres">
      <dgm:prSet presAssocID="{5EEBD7BE-AEBD-48AF-BB85-0BD93BBA93D1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589F240B-38A9-4E26-977E-7398697DCC41}" srcId="{0A23D9B7-E22F-421C-AA5C-E4A15857731C}" destId="{93AF860A-2714-4633-8130-C9B324D9EB54}" srcOrd="3" destOrd="0" parTransId="{CF4C323E-8EC6-47D7-AA89-EF4EB42168D4}" sibTransId="{531B8748-16A0-4D72-A608-90A1A8D17094}"/>
    <dgm:cxn modelId="{942CA021-4EDB-4F43-B26D-19786B36919E}" type="presOf" srcId="{FF5326E6-627B-4047-B675-65AC09AA8AB1}" destId="{F6C15D6A-085B-3C40-B9F1-3DD9C2237441}" srcOrd="0" destOrd="0" presId="urn:microsoft.com/office/officeart/2005/8/layout/vList2"/>
    <dgm:cxn modelId="{89572A50-7951-416F-88E7-4FC8F96504B1}" srcId="{0A23D9B7-E22F-421C-AA5C-E4A15857731C}" destId="{51F89AFB-34ED-4CB9-9C56-43E296CB92B9}" srcOrd="4" destOrd="0" parTransId="{91DD241C-BED6-4CD2-99E6-8E6CF22534EE}" sibTransId="{89D23560-B068-466F-A2D6-42D49B15A3B4}"/>
    <dgm:cxn modelId="{B3062359-4B2E-154A-8663-17E064752D1D}" type="presOf" srcId="{6F082D49-6E84-4CA5-AE88-52CF41EC5567}" destId="{EE4FF2EF-E14E-F34F-A5D1-24A1E1805F79}" srcOrd="0" destOrd="0" presId="urn:microsoft.com/office/officeart/2005/8/layout/vList2"/>
    <dgm:cxn modelId="{9A09EFA1-E1B1-0243-8A40-21077B7A27D0}" type="presOf" srcId="{0A23D9B7-E22F-421C-AA5C-E4A15857731C}" destId="{993B804B-9E70-2E43-BAD2-18C4376FD325}" srcOrd="0" destOrd="0" presId="urn:microsoft.com/office/officeart/2005/8/layout/vList2"/>
    <dgm:cxn modelId="{C341A9B8-5365-453A-BA58-A06BD9732396}" srcId="{0A23D9B7-E22F-421C-AA5C-E4A15857731C}" destId="{F0435E70-D9DB-41BF-96EA-A82462D96A0E}" srcOrd="1" destOrd="0" parTransId="{7B53D550-CCD2-4F01-8B31-EFECECCCE140}" sibTransId="{864B8497-6C75-4CF7-AAC1-50459B3672AA}"/>
    <dgm:cxn modelId="{CFD19FD1-7D6A-8C4A-9131-6061C06CA484}" type="presOf" srcId="{51F89AFB-34ED-4CB9-9C56-43E296CB92B9}" destId="{86532774-0925-BC41-976A-4A1F74A7A40C}" srcOrd="0" destOrd="0" presId="urn:microsoft.com/office/officeart/2005/8/layout/vList2"/>
    <dgm:cxn modelId="{EA8B98D5-F3BC-804D-A564-B0AF10C0E915}" type="presOf" srcId="{93AF860A-2714-4633-8130-C9B324D9EB54}" destId="{29861291-F8B3-EF4B-90CC-55C1C6890F40}" srcOrd="0" destOrd="0" presId="urn:microsoft.com/office/officeart/2005/8/layout/vList2"/>
    <dgm:cxn modelId="{E3149BE4-81F8-1848-8EA6-B3CA9E74BA71}" type="presOf" srcId="{F0435E70-D9DB-41BF-96EA-A82462D96A0E}" destId="{1446C23C-D675-2D41-8CE1-881BE85679E2}" srcOrd="0" destOrd="0" presId="urn:microsoft.com/office/officeart/2005/8/layout/vList2"/>
    <dgm:cxn modelId="{C75F72EF-E8DE-F446-9E0D-795844C7CAC3}" type="presOf" srcId="{5EEBD7BE-AEBD-48AF-BB85-0BD93BBA93D1}" destId="{E552BBC2-D9DD-F447-9766-D558BD2765DC}" srcOrd="0" destOrd="0" presId="urn:microsoft.com/office/officeart/2005/8/layout/vList2"/>
    <dgm:cxn modelId="{938B9AF4-8D2B-4893-9764-EE22410BBF4C}" srcId="{0A23D9B7-E22F-421C-AA5C-E4A15857731C}" destId="{6F082D49-6E84-4CA5-AE88-52CF41EC5567}" srcOrd="0" destOrd="0" parTransId="{B38C415F-B639-49BD-A3E8-465010B8A2E2}" sibTransId="{4263CC85-8EAD-45D1-9DF0-677B9EF05B35}"/>
    <dgm:cxn modelId="{08D4A6F6-85FE-4864-BA82-948BB928D6F9}" srcId="{0A23D9B7-E22F-421C-AA5C-E4A15857731C}" destId="{5EEBD7BE-AEBD-48AF-BB85-0BD93BBA93D1}" srcOrd="5" destOrd="0" parTransId="{BEC6BEC7-3D72-4CAD-8B42-A88153C2A3A2}" sibTransId="{0CFEEDB0-51C0-41CE-8D8D-FA8055492ACD}"/>
    <dgm:cxn modelId="{EA70B8F8-EC26-42D7-B4DE-812B2E59CC3D}" srcId="{0A23D9B7-E22F-421C-AA5C-E4A15857731C}" destId="{FF5326E6-627B-4047-B675-65AC09AA8AB1}" srcOrd="2" destOrd="0" parTransId="{C8DB01B3-67CC-43B8-9889-AAC6AE813368}" sibTransId="{AB2ECCF6-AE7E-414E-BC76-871E1C3715D7}"/>
    <dgm:cxn modelId="{720836CE-CB6F-4B4B-BC14-45A20BC5AA6D}" type="presParOf" srcId="{993B804B-9E70-2E43-BAD2-18C4376FD325}" destId="{EE4FF2EF-E14E-F34F-A5D1-24A1E1805F79}" srcOrd="0" destOrd="0" presId="urn:microsoft.com/office/officeart/2005/8/layout/vList2"/>
    <dgm:cxn modelId="{36DA63D5-7837-0E44-960F-440BEFC6B2BC}" type="presParOf" srcId="{993B804B-9E70-2E43-BAD2-18C4376FD325}" destId="{BEDEDEFB-556D-F449-8F65-C90C88D06761}" srcOrd="1" destOrd="0" presId="urn:microsoft.com/office/officeart/2005/8/layout/vList2"/>
    <dgm:cxn modelId="{4CC5B3FC-7266-4E47-A187-873386D68DAD}" type="presParOf" srcId="{993B804B-9E70-2E43-BAD2-18C4376FD325}" destId="{1446C23C-D675-2D41-8CE1-881BE85679E2}" srcOrd="2" destOrd="0" presId="urn:microsoft.com/office/officeart/2005/8/layout/vList2"/>
    <dgm:cxn modelId="{B25932DF-D5FB-6B48-A1BC-0DC38F277423}" type="presParOf" srcId="{993B804B-9E70-2E43-BAD2-18C4376FD325}" destId="{26803250-A241-734D-B127-362A8138FA03}" srcOrd="3" destOrd="0" presId="urn:microsoft.com/office/officeart/2005/8/layout/vList2"/>
    <dgm:cxn modelId="{EB5EDA15-6E4D-434C-BBBF-A441C6AD9407}" type="presParOf" srcId="{993B804B-9E70-2E43-BAD2-18C4376FD325}" destId="{F6C15D6A-085B-3C40-B9F1-3DD9C2237441}" srcOrd="4" destOrd="0" presId="urn:microsoft.com/office/officeart/2005/8/layout/vList2"/>
    <dgm:cxn modelId="{EDD65DC8-D57C-1F49-AE1C-26EBFBE5F98E}" type="presParOf" srcId="{993B804B-9E70-2E43-BAD2-18C4376FD325}" destId="{5577B07F-7E19-5A4E-942B-FED5D04B8F03}" srcOrd="5" destOrd="0" presId="urn:microsoft.com/office/officeart/2005/8/layout/vList2"/>
    <dgm:cxn modelId="{25391C0D-AD87-934E-98C2-79A1F0A50708}" type="presParOf" srcId="{993B804B-9E70-2E43-BAD2-18C4376FD325}" destId="{29861291-F8B3-EF4B-90CC-55C1C6890F40}" srcOrd="6" destOrd="0" presId="urn:microsoft.com/office/officeart/2005/8/layout/vList2"/>
    <dgm:cxn modelId="{76B0E52B-2211-C34E-8A75-D49EE8AB48B8}" type="presParOf" srcId="{993B804B-9E70-2E43-BAD2-18C4376FD325}" destId="{3609691B-B805-8F48-B344-11F0F99F8655}" srcOrd="7" destOrd="0" presId="urn:microsoft.com/office/officeart/2005/8/layout/vList2"/>
    <dgm:cxn modelId="{185AD552-28B3-E848-A5E8-D1CEFB538AD2}" type="presParOf" srcId="{993B804B-9E70-2E43-BAD2-18C4376FD325}" destId="{86532774-0925-BC41-976A-4A1F74A7A40C}" srcOrd="8" destOrd="0" presId="urn:microsoft.com/office/officeart/2005/8/layout/vList2"/>
    <dgm:cxn modelId="{FD61F9BC-2728-1642-AAD9-917C3E1378AE}" type="presParOf" srcId="{993B804B-9E70-2E43-BAD2-18C4376FD325}" destId="{9C0CBB86-F1D1-9A46-BEC7-19FBEA9F0C09}" srcOrd="9" destOrd="0" presId="urn:microsoft.com/office/officeart/2005/8/layout/vList2"/>
    <dgm:cxn modelId="{526FE171-481E-F047-95A9-A19323A2BDAE}" type="presParOf" srcId="{993B804B-9E70-2E43-BAD2-18C4376FD325}" destId="{E552BBC2-D9DD-F447-9766-D558BD2765DC}" srcOrd="10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1ACAF7-85E1-46F2-9A08-EA94FD44F52C}">
      <dsp:nvSpPr>
        <dsp:cNvPr id="0" name=""/>
        <dsp:cNvSpPr/>
      </dsp:nvSpPr>
      <dsp:spPr>
        <a:xfrm>
          <a:off x="205509" y="1640565"/>
          <a:ext cx="911674" cy="911674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3BCFFD-928F-42F3-8508-D044D9B2F2C5}">
      <dsp:nvSpPr>
        <dsp:cNvPr id="0" name=""/>
        <dsp:cNvSpPr/>
      </dsp:nvSpPr>
      <dsp:spPr>
        <a:xfrm>
          <a:off x="396960" y="1832017"/>
          <a:ext cx="528770" cy="52877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3F4750-E7EF-4A65-ACBB-22FEA2707236}">
      <dsp:nvSpPr>
        <dsp:cNvPr id="0" name=""/>
        <dsp:cNvSpPr/>
      </dsp:nvSpPr>
      <dsp:spPr>
        <a:xfrm>
          <a:off x="1312541" y="1640565"/>
          <a:ext cx="2148945" cy="9116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kern="1200" dirty="0"/>
            <a:t>Instead of relying on manual checks, policy-driven governance automates these rules.</a:t>
          </a:r>
          <a:endParaRPr lang="en-US" sz="1600" kern="1200" dirty="0"/>
        </a:p>
      </dsp:txBody>
      <dsp:txXfrm>
        <a:off x="1312541" y="1640565"/>
        <a:ext cx="2148945" cy="911674"/>
      </dsp:txXfrm>
    </dsp:sp>
    <dsp:sp modelId="{8D5BC419-F964-4590-97E5-34933F2F5A6C}">
      <dsp:nvSpPr>
        <dsp:cNvPr id="0" name=""/>
        <dsp:cNvSpPr/>
      </dsp:nvSpPr>
      <dsp:spPr>
        <a:xfrm>
          <a:off x="3835925" y="1640565"/>
          <a:ext cx="911674" cy="911674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85B778-53E6-4411-8475-77239C6D3292}">
      <dsp:nvSpPr>
        <dsp:cNvPr id="0" name=""/>
        <dsp:cNvSpPr/>
      </dsp:nvSpPr>
      <dsp:spPr>
        <a:xfrm>
          <a:off x="4027376" y="1832017"/>
          <a:ext cx="528770" cy="52877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3F130B-B9F0-447E-91AD-60D14B3ACAB5}">
      <dsp:nvSpPr>
        <dsp:cNvPr id="0" name=""/>
        <dsp:cNvSpPr/>
      </dsp:nvSpPr>
      <dsp:spPr>
        <a:xfrm>
          <a:off x="4942957" y="1640565"/>
          <a:ext cx="2148945" cy="9116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kern="1200" dirty="0"/>
            <a:t>Policies are written as code and automatically enforced whenever a resource is defined or modified.</a:t>
          </a:r>
          <a:endParaRPr lang="en-US" sz="1600" kern="1200" dirty="0"/>
        </a:p>
      </dsp:txBody>
      <dsp:txXfrm>
        <a:off x="4942957" y="1640565"/>
        <a:ext cx="2148945" cy="911674"/>
      </dsp:txXfrm>
    </dsp:sp>
    <dsp:sp modelId="{A7801B30-770F-498C-BFCF-3DF4CC604221}">
      <dsp:nvSpPr>
        <dsp:cNvPr id="0" name=""/>
        <dsp:cNvSpPr/>
      </dsp:nvSpPr>
      <dsp:spPr>
        <a:xfrm>
          <a:off x="7466341" y="1640565"/>
          <a:ext cx="911674" cy="911674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43E5B3-769E-4301-A67E-5AC338727F17}">
      <dsp:nvSpPr>
        <dsp:cNvPr id="0" name=""/>
        <dsp:cNvSpPr/>
      </dsp:nvSpPr>
      <dsp:spPr>
        <a:xfrm>
          <a:off x="7657792" y="1832017"/>
          <a:ext cx="528770" cy="52877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D01ABB-46DF-44F1-A035-5532F8AB38C8}">
      <dsp:nvSpPr>
        <dsp:cNvPr id="0" name=""/>
        <dsp:cNvSpPr/>
      </dsp:nvSpPr>
      <dsp:spPr>
        <a:xfrm>
          <a:off x="8573374" y="1640565"/>
          <a:ext cx="2148945" cy="9116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kern="1200" dirty="0"/>
            <a:t>This proactive approach ensures governance is built into the deployment process from the ground up.</a:t>
          </a:r>
          <a:endParaRPr lang="en-US" sz="1600" kern="1200" dirty="0"/>
        </a:p>
      </dsp:txBody>
      <dsp:txXfrm>
        <a:off x="8573374" y="1640565"/>
        <a:ext cx="2148945" cy="9116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851A5C-BDAA-494C-82EC-D775965A7789}">
      <dsp:nvSpPr>
        <dsp:cNvPr id="0" name=""/>
        <dsp:cNvSpPr/>
      </dsp:nvSpPr>
      <dsp:spPr>
        <a:xfrm>
          <a:off x="947201" y="580632"/>
          <a:ext cx="1451800" cy="14518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75B072-BE59-4446-812A-D962C3215BA2}">
      <dsp:nvSpPr>
        <dsp:cNvPr id="0" name=""/>
        <dsp:cNvSpPr/>
      </dsp:nvSpPr>
      <dsp:spPr>
        <a:xfrm>
          <a:off x="59990" y="2487172"/>
          <a:ext cx="3226223" cy="112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Proactive Governance</a:t>
          </a:r>
          <a:r>
            <a:rPr lang="en-US" sz="1600" kern="1200" dirty="0"/>
            <a:t>: </a:t>
          </a:r>
          <a:r>
            <a:rPr lang="en-GB" sz="1600" kern="1200" dirty="0"/>
            <a:t>Policies allow the discovery of issues before they hit production, reducing security risks and operational inefficiencies.</a:t>
          </a:r>
          <a:endParaRPr lang="en-US" sz="1600" kern="1200" dirty="0"/>
        </a:p>
      </dsp:txBody>
      <dsp:txXfrm>
        <a:off x="59990" y="2487172"/>
        <a:ext cx="3226223" cy="1125000"/>
      </dsp:txXfrm>
    </dsp:sp>
    <dsp:sp modelId="{5D4C8C57-A192-455D-B3E0-7E1924308279}">
      <dsp:nvSpPr>
        <dsp:cNvPr id="0" name=""/>
        <dsp:cNvSpPr/>
      </dsp:nvSpPr>
      <dsp:spPr>
        <a:xfrm>
          <a:off x="4738014" y="580632"/>
          <a:ext cx="1451800" cy="14518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C92391-EB66-44C0-A790-E06938E79D48}">
      <dsp:nvSpPr>
        <dsp:cNvPr id="0" name=""/>
        <dsp:cNvSpPr/>
      </dsp:nvSpPr>
      <dsp:spPr>
        <a:xfrm>
          <a:off x="3850802" y="2487172"/>
          <a:ext cx="3226223" cy="112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/>
            <a:t>Workflow Integration</a:t>
          </a:r>
          <a:r>
            <a:rPr lang="en-GB" sz="1600" kern="1200" dirty="0"/>
            <a:t>: Governance is baked into the infrastructure deployment process and is not left as an afterthought.</a:t>
          </a:r>
          <a:endParaRPr lang="en-US" sz="1600" kern="1200" dirty="0"/>
        </a:p>
      </dsp:txBody>
      <dsp:txXfrm>
        <a:off x="3850802" y="2487172"/>
        <a:ext cx="3226223" cy="1125000"/>
      </dsp:txXfrm>
    </dsp:sp>
    <dsp:sp modelId="{945BD4F9-5C00-4936-849C-E4971898A090}">
      <dsp:nvSpPr>
        <dsp:cNvPr id="0" name=""/>
        <dsp:cNvSpPr/>
      </dsp:nvSpPr>
      <dsp:spPr>
        <a:xfrm>
          <a:off x="8528826" y="580632"/>
          <a:ext cx="1451800" cy="14518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C07883-ADB6-4688-B522-0CBE61487795}">
      <dsp:nvSpPr>
        <dsp:cNvPr id="0" name=""/>
        <dsp:cNvSpPr/>
      </dsp:nvSpPr>
      <dsp:spPr>
        <a:xfrm>
          <a:off x="7641615" y="2487172"/>
          <a:ext cx="3226223" cy="112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/>
            <a:t>Automation and Scale</a:t>
          </a:r>
          <a:r>
            <a:rPr lang="en-GB" sz="1600" kern="1200"/>
            <a:t>: Manual checks don't scale; code does. Policies as code allow us to scale governance across multiple environments and teams.</a:t>
          </a:r>
          <a:endParaRPr lang="en-US" sz="1600" kern="1200"/>
        </a:p>
      </dsp:txBody>
      <dsp:txXfrm>
        <a:off x="7641615" y="2487172"/>
        <a:ext cx="3226223" cy="1125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3C2AEC-2EC7-FD4A-A818-342C4DE137C0}">
      <dsp:nvSpPr>
        <dsp:cNvPr id="0" name=""/>
        <dsp:cNvSpPr/>
      </dsp:nvSpPr>
      <dsp:spPr>
        <a:xfrm>
          <a:off x="0" y="534302"/>
          <a:ext cx="10927829" cy="1216800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Open Policy Agent (OPA) is an open-source, general-purpose policy engine designed to enforce policies across different systems and environments.</a:t>
          </a:r>
          <a:endParaRPr lang="en-US" sz="2000" kern="1200" dirty="0"/>
        </a:p>
      </dsp:txBody>
      <dsp:txXfrm>
        <a:off x="59399" y="593701"/>
        <a:ext cx="10809031" cy="1098002"/>
      </dsp:txXfrm>
    </dsp:sp>
    <dsp:sp modelId="{280DE0FE-2AD9-244D-BF9E-0DE5C5615D07}">
      <dsp:nvSpPr>
        <dsp:cNvPr id="0" name=""/>
        <dsp:cNvSpPr/>
      </dsp:nvSpPr>
      <dsp:spPr>
        <a:xfrm>
          <a:off x="0" y="1938302"/>
          <a:ext cx="10927829" cy="1216800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The engine processes data in its native formats, while its rules language, Rego, allows for data analysis and transformation to make authorization decisions.</a:t>
          </a:r>
          <a:endParaRPr lang="en-US" sz="2000" kern="1200" dirty="0"/>
        </a:p>
      </dsp:txBody>
      <dsp:txXfrm>
        <a:off x="59399" y="1997701"/>
        <a:ext cx="10809031" cy="109800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4FF2EF-E14E-F34F-A5D1-24A1E1805F79}">
      <dsp:nvSpPr>
        <dsp:cNvPr id="0" name=""/>
        <dsp:cNvSpPr/>
      </dsp:nvSpPr>
      <dsp:spPr>
        <a:xfrm>
          <a:off x="0" y="73652"/>
          <a:ext cx="10927829" cy="614250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2500" kern="1200" dirty="0"/>
            <a:t>Follow the Single Responsibility Principle (SRP)</a:t>
          </a:r>
          <a:endParaRPr lang="en-US" sz="2500" kern="1200" dirty="0"/>
        </a:p>
      </dsp:txBody>
      <dsp:txXfrm>
        <a:off x="29985" y="103637"/>
        <a:ext cx="10867859" cy="554280"/>
      </dsp:txXfrm>
    </dsp:sp>
    <dsp:sp modelId="{1446C23C-D675-2D41-8CE1-881BE85679E2}">
      <dsp:nvSpPr>
        <dsp:cNvPr id="0" name=""/>
        <dsp:cNvSpPr/>
      </dsp:nvSpPr>
      <dsp:spPr>
        <a:xfrm>
          <a:off x="0" y="759902"/>
          <a:ext cx="10927829" cy="614250"/>
        </a:xfrm>
        <a:prstGeom prst="roundRect">
          <a:avLst/>
        </a:prstGeom>
        <a:solidFill>
          <a:schemeClr val="accent1">
            <a:shade val="80000"/>
            <a:hueOff val="109120"/>
            <a:satOff val="-11378"/>
            <a:lumOff val="764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2500" kern="1200"/>
            <a:t>Adopt Modular Design</a:t>
          </a:r>
          <a:endParaRPr lang="en-US" sz="2500" kern="1200"/>
        </a:p>
      </dsp:txBody>
      <dsp:txXfrm>
        <a:off x="29985" y="789887"/>
        <a:ext cx="10867859" cy="554280"/>
      </dsp:txXfrm>
    </dsp:sp>
    <dsp:sp modelId="{F6C15D6A-085B-3C40-B9F1-3DD9C2237441}">
      <dsp:nvSpPr>
        <dsp:cNvPr id="0" name=""/>
        <dsp:cNvSpPr/>
      </dsp:nvSpPr>
      <dsp:spPr>
        <a:xfrm>
          <a:off x="0" y="1446152"/>
          <a:ext cx="10927829" cy="614250"/>
        </a:xfrm>
        <a:prstGeom prst="roundRect">
          <a:avLst/>
        </a:prstGeom>
        <a:solidFill>
          <a:schemeClr val="accent1">
            <a:shade val="80000"/>
            <a:hueOff val="218239"/>
            <a:satOff val="-22757"/>
            <a:lumOff val="1528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2500" kern="1200"/>
            <a:t>Test Extensively</a:t>
          </a:r>
          <a:endParaRPr lang="en-US" sz="2500" kern="1200"/>
        </a:p>
      </dsp:txBody>
      <dsp:txXfrm>
        <a:off x="29985" y="1476137"/>
        <a:ext cx="10867859" cy="554280"/>
      </dsp:txXfrm>
    </dsp:sp>
    <dsp:sp modelId="{29861291-F8B3-EF4B-90CC-55C1C6890F40}">
      <dsp:nvSpPr>
        <dsp:cNvPr id="0" name=""/>
        <dsp:cNvSpPr/>
      </dsp:nvSpPr>
      <dsp:spPr>
        <a:xfrm>
          <a:off x="0" y="2132402"/>
          <a:ext cx="10927829" cy="614250"/>
        </a:xfrm>
        <a:prstGeom prst="roundRect">
          <a:avLst/>
        </a:prstGeom>
        <a:solidFill>
          <a:schemeClr val="accent1">
            <a:shade val="80000"/>
            <a:hueOff val="327359"/>
            <a:satOff val="-34135"/>
            <a:lumOff val="2293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2500" kern="1200"/>
            <a:t>Optimize Performance</a:t>
          </a:r>
          <a:endParaRPr lang="en-US" sz="2500" kern="1200"/>
        </a:p>
      </dsp:txBody>
      <dsp:txXfrm>
        <a:off x="29985" y="2162387"/>
        <a:ext cx="10867859" cy="554280"/>
      </dsp:txXfrm>
    </dsp:sp>
    <dsp:sp modelId="{86532774-0925-BC41-976A-4A1F74A7A40C}">
      <dsp:nvSpPr>
        <dsp:cNvPr id="0" name=""/>
        <dsp:cNvSpPr/>
      </dsp:nvSpPr>
      <dsp:spPr>
        <a:xfrm>
          <a:off x="0" y="2818652"/>
          <a:ext cx="10927829" cy="614250"/>
        </a:xfrm>
        <a:prstGeom prst="roundRect">
          <a:avLst/>
        </a:prstGeom>
        <a:solidFill>
          <a:schemeClr val="accent1">
            <a:shade val="80000"/>
            <a:hueOff val="436479"/>
            <a:satOff val="-45514"/>
            <a:lumOff val="3057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2500" kern="1200"/>
            <a:t>Incorporate Logging and Monitoring</a:t>
          </a:r>
          <a:endParaRPr lang="en-US" sz="2500" kern="1200"/>
        </a:p>
      </dsp:txBody>
      <dsp:txXfrm>
        <a:off x="29985" y="2848637"/>
        <a:ext cx="10867859" cy="554280"/>
      </dsp:txXfrm>
    </dsp:sp>
    <dsp:sp modelId="{E552BBC2-D9DD-F447-9766-D558BD2765DC}">
      <dsp:nvSpPr>
        <dsp:cNvPr id="0" name=""/>
        <dsp:cNvSpPr/>
      </dsp:nvSpPr>
      <dsp:spPr>
        <a:xfrm>
          <a:off x="0" y="3504902"/>
          <a:ext cx="10927829" cy="614250"/>
        </a:xfrm>
        <a:prstGeom prst="roundRect">
          <a:avLst/>
        </a:prstGeom>
        <a:solidFill>
          <a:schemeClr val="accent1">
            <a:shade val="80000"/>
            <a:hueOff val="545598"/>
            <a:satOff val="-56892"/>
            <a:lumOff val="3822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2500" kern="1200" dirty="0"/>
            <a:t>Regularly Review and Update</a:t>
          </a:r>
          <a:endParaRPr lang="en-US" sz="2500" kern="1200" dirty="0"/>
        </a:p>
      </dsp:txBody>
      <dsp:txXfrm>
        <a:off x="29985" y="3534887"/>
        <a:ext cx="10867859" cy="5542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30CF54-2952-4E47-AAD1-AC5519681873}" type="datetimeFigureOut">
              <a:rPr lang="en-GR" smtClean="0"/>
              <a:t>21/10/24</a:t>
            </a:fld>
            <a:endParaRPr lang="en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10D045-1D26-4F48-A312-1FCD39C41C29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073436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0" dirty="0">
              <a:solidFill>
                <a:srgbClr val="333333"/>
              </a:solidFill>
              <a:effectLst/>
              <a:latin typeface="JetBrains Mono" panose="02000009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10D045-1D26-4F48-A312-1FCD39C41C29}" type="slidenum">
              <a:rPr lang="en-GR" smtClean="0"/>
              <a:t>1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142387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10D045-1D26-4F48-A312-1FCD39C41C29}" type="slidenum">
              <a:rPr lang="en-GR" smtClean="0"/>
              <a:t>16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7509750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0" dirty="0">
              <a:solidFill>
                <a:srgbClr val="333333"/>
              </a:solidFill>
              <a:effectLst/>
              <a:latin typeface="JetBrains Mono" panose="02000009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10D045-1D26-4F48-A312-1FCD39C41C29}" type="slidenum">
              <a:rPr lang="en-GR" smtClean="0"/>
              <a:t>17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2857562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10D045-1D26-4F48-A312-1FCD39C41C29}" type="slidenum">
              <a:rPr lang="en-GR" smtClean="0"/>
              <a:t>3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6069834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10D045-1D26-4F48-A312-1FCD39C41C29}" type="slidenum">
              <a:rPr lang="en-GR" smtClean="0"/>
              <a:t>5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3791465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10D045-1D26-4F48-A312-1FCD39C41C29}" type="slidenum">
              <a:rPr lang="en-GR" smtClean="0"/>
              <a:t>6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7812501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10D045-1D26-4F48-A312-1FCD39C41C29}" type="slidenum">
              <a:rPr lang="en-GR" smtClean="0"/>
              <a:t>8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9205812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endParaRPr lang="en-GB" b="0" i="0" dirty="0">
              <a:solidFill>
                <a:srgbClr val="131417"/>
              </a:solidFill>
              <a:effectLst/>
              <a:latin typeface="var(--font-nunito-sans)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10D045-1D26-4F48-A312-1FCD39C41C29}" type="slidenum">
              <a:rPr lang="en-GR" smtClean="0"/>
              <a:t>9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6148375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10D045-1D26-4F48-A312-1FCD39C41C29}" type="slidenum">
              <a:rPr lang="en-GR" smtClean="0"/>
              <a:t>11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8706088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10D045-1D26-4F48-A312-1FCD39C41C29}" type="slidenum">
              <a:rPr lang="en-GR" smtClean="0"/>
              <a:t>14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6817739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dirty="0">
              <a:solidFill>
                <a:srgbClr val="333333"/>
              </a:solidFill>
              <a:effectLst/>
              <a:latin typeface="JetBrains Mono" panose="02000009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10D045-1D26-4F48-A312-1FCD39C41C29}" type="slidenum">
              <a:rPr lang="en-GR" smtClean="0"/>
              <a:t>15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896447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1B268-436B-4E6A-EC8B-4832B9A540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20AB26-5A2D-A509-CA35-73697C5E93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CB9967-AAA5-A2C7-85B0-73A298722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51EC7-86EF-F446-B04F-86393EE6DD45}" type="datetimeFigureOut">
              <a:rPr lang="en-GR" smtClean="0"/>
              <a:t>21/10/24</a:t>
            </a:fld>
            <a:endParaRPr lang="en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E86594-4A02-1099-A471-2D758812F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AFF362-F3FF-D139-5724-76E0768AC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E8057-8F64-A44F-B805-DDC76B0C8A42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041804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E6E2F-00DB-E3A1-264C-05211FC48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8D328B-55E4-3A67-F620-62F8DCE294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BEA513-8A75-6253-3974-DFF1AD8A1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51EC7-86EF-F446-B04F-86393EE6DD45}" type="datetimeFigureOut">
              <a:rPr lang="en-GR" smtClean="0"/>
              <a:t>21/10/24</a:t>
            </a:fld>
            <a:endParaRPr lang="en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95CCC3-CF25-9B74-B9F9-EED0928C1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B37554-51CA-3BFF-1262-98F9349CE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E8057-8F64-A44F-B805-DDC76B0C8A42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999102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8E5F002-626F-7D03-4455-7217DF6F21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9D64F9-C4C6-AD3E-92CD-E934A955F6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4AE53B-A5D6-8D5D-4363-C25A12B41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51EC7-86EF-F446-B04F-86393EE6DD45}" type="datetimeFigureOut">
              <a:rPr lang="en-GR" smtClean="0"/>
              <a:t>21/10/24</a:t>
            </a:fld>
            <a:endParaRPr lang="en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48BB39-843A-6824-2139-D1A22B9C7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6CBD8F-01F1-4E21-586D-892B66DD3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E8057-8F64-A44F-B805-DDC76B0C8A42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407210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82CC9-1B73-379D-A7A9-F01642820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B5FE50-0F10-BE9B-EC0E-600F22F65B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89DB7F-1CD4-1E76-954C-35C7DB6D4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51EC7-86EF-F446-B04F-86393EE6DD45}" type="datetimeFigureOut">
              <a:rPr lang="en-GR" smtClean="0"/>
              <a:t>21/10/24</a:t>
            </a:fld>
            <a:endParaRPr lang="en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AE44DE-E7D0-F8A4-B09E-BE6BE7E12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463106-2137-CD4A-0B3F-37FCCF57A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E8057-8F64-A44F-B805-DDC76B0C8A42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187054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8DA6F-204A-A85A-C30F-152FC664F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47CD76-8A0A-3BA0-0642-DDAF6D24EB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705096-6F33-D172-C285-A169FFC6E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51EC7-86EF-F446-B04F-86393EE6DD45}" type="datetimeFigureOut">
              <a:rPr lang="en-GR" smtClean="0"/>
              <a:t>21/10/24</a:t>
            </a:fld>
            <a:endParaRPr lang="en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44044C-18B0-2A12-16C9-E2F79F436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C49FB3-491F-791F-9BEC-F6140A193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E8057-8F64-A44F-B805-DDC76B0C8A42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175953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E0AF0-759D-C6F5-79E1-E0D2DD864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CDDBFE-4487-F4A3-F444-5B3992B8D3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B01EDD-7F92-CEFE-9F16-EBBB1D3F15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379C22-A1F1-F16E-4F58-B36F0B660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51EC7-86EF-F446-B04F-86393EE6DD45}" type="datetimeFigureOut">
              <a:rPr lang="en-GR" smtClean="0"/>
              <a:t>21/10/24</a:t>
            </a:fld>
            <a:endParaRPr lang="en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003201-6D6D-AEEC-6DDC-1ECB4351C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3C731A-D591-A042-36DD-7C7F7BD21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E8057-8F64-A44F-B805-DDC76B0C8A42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793674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E60FA-FF45-F51A-3D05-15E5C5B64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B5BE51-60E9-17E1-9DC2-CE8B7BA930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7D9073-0354-C923-CB32-3416CB5436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9C9FBB-D16E-C373-E60B-39A14FD776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6DD66A-21A3-0A61-5B6F-63D3BAB29D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2C8FAD2-1AF4-3AAF-D63D-87EFAD9E9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51EC7-86EF-F446-B04F-86393EE6DD45}" type="datetimeFigureOut">
              <a:rPr lang="en-GR" smtClean="0"/>
              <a:t>21/10/24</a:t>
            </a:fld>
            <a:endParaRPr lang="en-G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9A3BCA-7209-8F8C-05E4-DCEEAB5F2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3B1B18F-1DFC-D68F-375D-350577670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E8057-8F64-A44F-B805-DDC76B0C8A42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911790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C7017-060D-10C1-31F0-6987CA352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A7BAEC-D903-2BA4-CCB3-DADEA97F7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51EC7-86EF-F446-B04F-86393EE6DD45}" type="datetimeFigureOut">
              <a:rPr lang="en-GR" smtClean="0"/>
              <a:t>21/10/24</a:t>
            </a:fld>
            <a:endParaRPr lang="en-G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2683C4-F1F0-EED0-83BA-A774D4C35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47D234-F2BA-DA83-6C63-5F39AACC6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E8057-8F64-A44F-B805-DDC76B0C8A42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831777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D7C492-8735-9526-E1CB-01BA5FE8B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51EC7-86EF-F446-B04F-86393EE6DD45}" type="datetimeFigureOut">
              <a:rPr lang="en-GR" smtClean="0"/>
              <a:t>21/10/24</a:t>
            </a:fld>
            <a:endParaRPr lang="en-G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2368F7-141D-EF9E-EED4-A856D143E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3AAE60-4FD5-306E-A737-FC7B7C8C8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E8057-8F64-A44F-B805-DDC76B0C8A42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938413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1DB33-52E5-F7CA-5C30-F68F23952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4B0996-19FD-39B7-1355-5E67FF7778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1F7E75-D1C8-9AB9-5FA1-4807469A6F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54017C-6887-B68C-9B51-DEBD3B475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51EC7-86EF-F446-B04F-86393EE6DD45}" type="datetimeFigureOut">
              <a:rPr lang="en-GR" smtClean="0"/>
              <a:t>21/10/24</a:t>
            </a:fld>
            <a:endParaRPr lang="en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5BC1A2-4389-4A0E-0B0E-1EB01CC90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922A49-3A70-4BB9-D2C5-4FE17670F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E8057-8F64-A44F-B805-DDC76B0C8A42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492511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CF7CE-09C2-069B-0AE6-B5750A64B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72C5C5-7BF9-43FC-4E69-6D2C042CBD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6CBD13-545B-7166-2CF7-4A6D4B0669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B02809-EA24-ACF9-0B8C-D7FA7D7CF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51EC7-86EF-F446-B04F-86393EE6DD45}" type="datetimeFigureOut">
              <a:rPr lang="en-GR" smtClean="0"/>
              <a:t>21/10/24</a:t>
            </a:fld>
            <a:endParaRPr lang="en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C118E5-2609-0FF1-3141-EF2B21B53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48C14B-706A-CB61-7DFB-C7851EE14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E8057-8F64-A44F-B805-DDC76B0C8A42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197217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F0173E5-8210-9C38-23C0-EB0B87F32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E56C77-B1B9-EC52-FBC5-BD8EF00A58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12E318-33C1-C231-E320-08BE17EAE5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A251EC7-86EF-F446-B04F-86393EE6DD45}" type="datetimeFigureOut">
              <a:rPr lang="en-GR" smtClean="0"/>
              <a:t>21/10/24</a:t>
            </a:fld>
            <a:endParaRPr lang="en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44CA33-4503-18B4-37B6-44F4A3C25B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194FD1-9467-8315-57D8-CB0E376ADD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24E8057-8F64-A44F-B805-DDC76B0C8A42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548280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0E30439A-8A5B-46EC-8283-9B6B031D40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5CEAD642-85CF-4750-8432-7C80C901F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27"/>
            <a:ext cx="12192001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FA33EEAE-15D5-4119-8C1E-89D943F91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55521" y="-1720"/>
            <a:ext cx="11750040" cy="6840685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61000"/>
                </a:schemeClr>
              </a:gs>
              <a:gs pos="100000">
                <a:schemeClr val="accent1">
                  <a:alpha val="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730D8B3B-9B80-4025-B934-26DC7D7CD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6054" y="-1291"/>
            <a:ext cx="3608179" cy="6858864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B5A1B09C-1565-46F8-B70F-621C5EB4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5274173">
            <a:off x="6059728" y="779270"/>
            <a:ext cx="4967533" cy="4988390"/>
          </a:xfrm>
          <a:prstGeom prst="ellipse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9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509929-F803-DA2E-D6D1-2992C8CCF4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6865" y="818984"/>
            <a:ext cx="6596245" cy="3268520"/>
          </a:xfrm>
        </p:spPr>
        <p:txBody>
          <a:bodyPr>
            <a:normAutofit/>
          </a:bodyPr>
          <a:lstStyle/>
          <a:p>
            <a:pPr algn="r"/>
            <a:r>
              <a:rPr lang="en-US" sz="4800" dirty="0">
                <a:solidFill>
                  <a:srgbClr val="FFFFFF"/>
                </a:solidFill>
              </a:rPr>
              <a:t>Policy-Driven Governance for Infrastructure Code</a:t>
            </a:r>
            <a:endParaRPr lang="en-GR" sz="4800" dirty="0">
              <a:solidFill>
                <a:srgbClr val="FFFFFF"/>
              </a:solidFill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8C516CC8-80AC-446C-A56E-9F54B7210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314" y="4480038"/>
            <a:ext cx="12179371" cy="237796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53947E58-F088-49F1-A3D1-DEA690192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6967085" y="1632660"/>
            <a:ext cx="6857572" cy="3592258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0"/>
                </a:srgb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DAAEDB-F974-4212-ADC4-1A38EF0201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70264" y="6455664"/>
            <a:ext cx="2743200" cy="36512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 sz="1000" dirty="0">
                <a:solidFill>
                  <a:srgbClr val="FFFFFF"/>
                </a:solidFill>
              </a:rPr>
              <a:t>Christos Galanopoulos                     </a:t>
            </a:r>
            <a:fld id="{55F35440-7437-984A-B841-C5C81BEACB8E}" type="datetime1">
              <a:rPr lang="en-US" sz="1000">
                <a:solidFill>
                  <a:srgbClr val="FFFFFF"/>
                </a:solidFill>
              </a:rPr>
              <a:pPr algn="r">
                <a:spcAft>
                  <a:spcPts val="600"/>
                </a:spcAft>
              </a:pPr>
              <a:t>10/21/24</a:t>
            </a:fld>
            <a:endParaRPr lang="en-GR" sz="1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3240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0D4D65-F1E7-8F13-4E24-94BC92E2F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396" y="586855"/>
            <a:ext cx="4230100" cy="3387497"/>
          </a:xfrm>
        </p:spPr>
        <p:txBody>
          <a:bodyPr anchor="b">
            <a:normAutofit/>
          </a:bodyPr>
          <a:lstStyle/>
          <a:p>
            <a:pPr algn="r"/>
            <a:r>
              <a:rPr lang="en-GR" sz="4000" dirty="0">
                <a:solidFill>
                  <a:srgbClr val="FFFFFF"/>
                </a:solidFill>
              </a:rPr>
              <a:t>Governing Infrastructure Code</a:t>
            </a:r>
            <a:endParaRPr lang="en-GR" sz="40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73642B-2E2A-51AD-A1FE-3352E61AE2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3158" y="649480"/>
            <a:ext cx="4862447" cy="554604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2000" dirty="0"/>
              <a:t>Key points to consider for effectively governing infrastructure code using OPA include:</a:t>
            </a:r>
          </a:p>
          <a:p>
            <a:r>
              <a:rPr lang="en-GB" sz="2000" dirty="0"/>
              <a:t>Create a policy library to ensure quality, consistency, compliance, and reusability.</a:t>
            </a:r>
          </a:p>
          <a:p>
            <a:r>
              <a:rPr lang="en-GB" sz="2000" dirty="0"/>
              <a:t>Store the policies as bundles in a repository or server (such as Azure Blob Storage, Amazon S3, ACR, GHCR, etc.).</a:t>
            </a:r>
          </a:p>
          <a:p>
            <a:r>
              <a:rPr lang="en-GB" sz="2000" dirty="0"/>
              <a:t>Integrate the policy bundles with CI/CD workflows to enforce policies during deployment.</a:t>
            </a:r>
          </a:p>
        </p:txBody>
      </p:sp>
    </p:spTree>
    <p:extLst>
      <p:ext uri="{BB962C8B-B14F-4D97-AF65-F5344CB8AC3E}">
        <p14:creationId xmlns:p14="http://schemas.microsoft.com/office/powerpoint/2010/main" val="42560350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596F992-698C-48C0-9D89-70DA4CE92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diagram of a software system&#10;&#10;Description automatically generated">
            <a:extLst>
              <a:ext uri="{FF2B5EF4-FFF2-40B4-BE49-F238E27FC236}">
                <a16:creationId xmlns:a16="http://schemas.microsoft.com/office/drawing/2014/main" id="{74E29E0B-E2D3-DF99-8C7F-76119242B4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9687" y="2211355"/>
            <a:ext cx="7552624" cy="345532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7BFF8DC-0AE7-4AD2-9B28-2E5F26D62C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6116"/>
            <a:ext cx="12191998" cy="46177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E0162AD-C6E5-4BF8-A453-76ADB36877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300" y="6406115"/>
            <a:ext cx="4076698" cy="464399"/>
          </a:xfrm>
          <a:prstGeom prst="rect">
            <a:avLst/>
          </a:prstGeom>
          <a:gradFill>
            <a:gsLst>
              <a:gs pos="19000">
                <a:srgbClr val="000000">
                  <a:alpha val="31000"/>
                </a:srgbClr>
              </a:gs>
              <a:gs pos="99000">
                <a:schemeClr val="accent1"/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15CEA87-A3DE-FA72-64F0-3EB7B3485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R" dirty="0"/>
              <a:t>Example Architecture</a:t>
            </a:r>
          </a:p>
        </p:txBody>
      </p:sp>
    </p:spTree>
    <p:extLst>
      <p:ext uri="{BB962C8B-B14F-4D97-AF65-F5344CB8AC3E}">
        <p14:creationId xmlns:p14="http://schemas.microsoft.com/office/powerpoint/2010/main" val="39316372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15CEA87-A3DE-FA72-64F0-3EB7B3485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Possible Structure</a:t>
            </a:r>
          </a:p>
        </p:txBody>
      </p:sp>
      <p:pic>
        <p:nvPicPr>
          <p:cNvPr id="3" name="Picture 2" descr="Policy library structure">
            <a:extLst>
              <a:ext uri="{FF2B5EF4-FFF2-40B4-BE49-F238E27FC236}">
                <a16:creationId xmlns:a16="http://schemas.microsoft.com/office/drawing/2014/main" id="{E13C7481-F25C-9295-1EED-332779A240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2428" y="520636"/>
            <a:ext cx="7225748" cy="5816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6548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B712E947-0734-45F9-9C4F-41114EC3A3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10" descr="A screenshot of a computer&#10;&#10;Description automatically generated">
            <a:extLst>
              <a:ext uri="{FF2B5EF4-FFF2-40B4-BE49-F238E27FC236}">
                <a16:creationId xmlns:a16="http://schemas.microsoft.com/office/drawing/2014/main" id="{E5867B6D-6196-1B11-358A-86C4A51A6F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132" y="625151"/>
            <a:ext cx="4812848" cy="5150497"/>
          </a:xfrm>
          <a:prstGeom prst="rect">
            <a:avLst/>
          </a:prstGeom>
        </p:spPr>
      </p:pic>
      <p:pic>
        <p:nvPicPr>
          <p:cNvPr id="9" name="Content Placeholder 8" descr="A screenshot of a computer&#10;&#10;Description automatically generated">
            <a:extLst>
              <a:ext uri="{FF2B5EF4-FFF2-40B4-BE49-F238E27FC236}">
                <a16:creationId xmlns:a16="http://schemas.microsoft.com/office/drawing/2014/main" id="{7952728A-FF53-7647-091A-7B78EBFED39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407022" y="625151"/>
            <a:ext cx="4812848" cy="5150497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5A65989E-BBD5-44D7-AA86-7AFD5D46BB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56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31A2881-D8D7-4A7D-ACA3-E9F849F853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4698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B712E947-0734-45F9-9C4F-41114EC3A3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E5867B6D-6196-1B11-358A-86C4A51A6FD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72132" y="625151"/>
            <a:ext cx="4812848" cy="5150497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7952728A-FF53-7647-091A-7B78EBFED39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rcRect/>
          <a:stretch/>
        </p:blipFill>
        <p:spPr>
          <a:xfrm>
            <a:off x="6407022" y="625151"/>
            <a:ext cx="4812846" cy="5150497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5A65989E-BBD5-44D7-AA86-7AFD5D46BB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56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31A2881-D8D7-4A7D-ACA3-E9F849F853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1839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74E29E0B-E2D3-DF99-8C7F-76119242B4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1709577" y="457200"/>
            <a:ext cx="8772845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2986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8E1457-B1A1-A4D8-6BE4-7CFB63602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GR" sz="4000" dirty="0">
                <a:solidFill>
                  <a:srgbClr val="FFFFFF"/>
                </a:solidFill>
              </a:rPr>
              <a:t>Good Practices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77243FE-1EC7-BC92-E80E-ADF942EB80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7892293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642368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530611-1EB4-8278-2A5F-CF261239E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GR" sz="4000">
                <a:solidFill>
                  <a:srgbClr val="FFFFFF"/>
                </a:solidFill>
              </a:rPr>
              <a:t>Key 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5BEBB0-D4E8-E1AD-37CA-4D5D5813AB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r>
              <a:rPr lang="en-GB" sz="2000" b="1" dirty="0"/>
              <a:t>Importance of Governance</a:t>
            </a:r>
            <a:r>
              <a:rPr lang="en-GB" sz="2000" dirty="0"/>
              <a:t>: Effective governance is essential for ensuring security, compliance, and consistency in infrastructure driven by clear policies.</a:t>
            </a:r>
          </a:p>
          <a:p>
            <a:r>
              <a:rPr lang="en-GB" sz="2000" b="1" dirty="0"/>
              <a:t>Flexible Framework</a:t>
            </a:r>
            <a:r>
              <a:rPr lang="en-GB" sz="2000" dirty="0"/>
              <a:t>: Implementing a tool-agnostic policy framework is imperative for ensuring flexibility and adaptability across diverse systems.</a:t>
            </a:r>
          </a:p>
          <a:p>
            <a:r>
              <a:rPr lang="en-GB" sz="2000" b="1" dirty="0"/>
              <a:t>Centralized Policy Enforcement</a:t>
            </a:r>
            <a:r>
              <a:rPr lang="en-GB" sz="2000" dirty="0"/>
              <a:t>: Utilizing solutions like OPA enables centralized, policy-driven management across various technologies, simplifying governance and compliance.</a:t>
            </a:r>
          </a:p>
          <a:p>
            <a:endParaRPr lang="en-GB" sz="2000" dirty="0"/>
          </a:p>
          <a:p>
            <a:endParaRPr lang="en-GB" sz="2000" dirty="0"/>
          </a:p>
          <a:p>
            <a:endParaRPr lang="en-GR" sz="2000" dirty="0"/>
          </a:p>
        </p:txBody>
      </p:sp>
    </p:spTree>
    <p:extLst>
      <p:ext uri="{BB962C8B-B14F-4D97-AF65-F5344CB8AC3E}">
        <p14:creationId xmlns:p14="http://schemas.microsoft.com/office/powerpoint/2010/main" val="4160900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9CB95732-565A-4D2C-A3AB-CC460C0D38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19B653C-798C-4333-8452-3DF3AE3C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FE50278-E2EC-42B2-A1F1-921DD39901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5305994" y="-5310547"/>
            <a:ext cx="1580014" cy="12192002"/>
          </a:xfrm>
          <a:prstGeom prst="rect">
            <a:avLst/>
          </a:prstGeom>
          <a:gradFill>
            <a:gsLst>
              <a:gs pos="19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236153F-0DB4-40DD-87C6-B40C1B7E28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5434" y="0"/>
            <a:ext cx="4303422" cy="1575461"/>
          </a:xfrm>
          <a:prstGeom prst="rect">
            <a:avLst/>
          </a:prstGeom>
          <a:gradFill>
            <a:gsLst>
              <a:gs pos="0">
                <a:schemeClr val="accent1">
                  <a:alpha val="72000"/>
                </a:schemeClr>
              </a:gs>
              <a:gs pos="74000">
                <a:schemeClr val="accent1">
                  <a:lumMod val="5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3A77F0-A817-4D00-93E6-B1DAE0818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5" y="288404"/>
            <a:ext cx="7170656" cy="97744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Questions?</a:t>
            </a:r>
          </a:p>
        </p:txBody>
      </p:sp>
      <p:pic>
        <p:nvPicPr>
          <p:cNvPr id="9" name="Content Placeholder 8" descr="GitHub">
            <a:extLst>
              <a:ext uri="{FF2B5EF4-FFF2-40B4-BE49-F238E27FC236}">
                <a16:creationId xmlns:a16="http://schemas.microsoft.com/office/drawing/2014/main" id="{F0332657-CB2C-E35E-18D7-E1C60E055AF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02553" y="2593413"/>
            <a:ext cx="3238707" cy="3238707"/>
          </a:xfrm>
          <a:prstGeom prst="rect">
            <a:avLst/>
          </a:prstGeom>
        </p:spPr>
      </p:pic>
      <p:pic>
        <p:nvPicPr>
          <p:cNvPr id="10" name="Content Placeholder 8" descr="LinkedIn">
            <a:extLst>
              <a:ext uri="{FF2B5EF4-FFF2-40B4-BE49-F238E27FC236}">
                <a16:creationId xmlns:a16="http://schemas.microsoft.com/office/drawing/2014/main" id="{5E51ED6E-BB82-ABC4-07AC-5BE8BC5BB8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4476646" y="2593413"/>
            <a:ext cx="3238707" cy="3238707"/>
          </a:xfrm>
          <a:prstGeom prst="rect">
            <a:avLst/>
          </a:prstGeom>
        </p:spPr>
      </p:pic>
      <p:pic>
        <p:nvPicPr>
          <p:cNvPr id="7" name="Content Placeholder 6" descr="Blog">
            <a:extLst>
              <a:ext uri="{FF2B5EF4-FFF2-40B4-BE49-F238E27FC236}">
                <a16:creationId xmlns:a16="http://schemas.microsoft.com/office/drawing/2014/main" id="{439B4D63-6976-E8CB-E8F7-B5AB250D6E8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8050740" y="2593413"/>
            <a:ext cx="3238707" cy="3238707"/>
          </a:xfrm>
          <a:prstGeom prst="rect">
            <a:avLst/>
          </a:prstGeom>
        </p:spPr>
      </p:pic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A9F59549-530A-7275-FFA1-591973F132CB}"/>
              </a:ext>
            </a:extLst>
          </p:cNvPr>
          <p:cNvSpPr txBox="1">
            <a:spLocks/>
          </p:cNvSpPr>
          <p:nvPr/>
        </p:nvSpPr>
        <p:spPr>
          <a:xfrm>
            <a:off x="8016550" y="1825625"/>
            <a:ext cx="295002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1858047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0E071E-A698-26EC-B9D7-B43103392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GR" sz="4000">
                <a:solidFill>
                  <a:srgbClr val="FFFFFF"/>
                </a:solidFill>
              </a:rPr>
              <a:t>Common Pain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36A491-DB70-5CEB-94F8-70F303F3A6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Autofit/>
          </a:bodyPr>
          <a:lstStyle/>
          <a:p>
            <a:r>
              <a:rPr lang="en-GB" sz="2400" dirty="0"/>
              <a:t>As environments grow, the risk of misconfigured infrastructure increases. Policy enforcement ensures that such misconfigurations are detected early in the development process.</a:t>
            </a:r>
          </a:p>
          <a:p>
            <a:r>
              <a:rPr lang="en-GB" sz="2400" dirty="0"/>
              <a:t>Without centralized policies, different teams might implement security controls differently, leading to potentially weak security postures.</a:t>
            </a:r>
          </a:p>
          <a:p>
            <a:r>
              <a:rPr lang="en-GB" sz="2400" dirty="0"/>
              <a:t>Scaling without policy enforcement leads to inconsistent resource management.</a:t>
            </a:r>
          </a:p>
        </p:txBody>
      </p:sp>
    </p:spTree>
    <p:extLst>
      <p:ext uri="{BB962C8B-B14F-4D97-AF65-F5344CB8AC3E}">
        <p14:creationId xmlns:p14="http://schemas.microsoft.com/office/powerpoint/2010/main" val="3378952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71A5BD-0F97-C1B3-9450-7CCD1754D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396" y="586855"/>
            <a:ext cx="4230100" cy="3387497"/>
          </a:xfrm>
        </p:spPr>
        <p:txBody>
          <a:bodyPr anchor="b">
            <a:normAutofit/>
          </a:bodyPr>
          <a:lstStyle/>
          <a:p>
            <a:pPr algn="r"/>
            <a:r>
              <a:rPr lang="en-GR" sz="4000">
                <a:solidFill>
                  <a:srgbClr val="FFFFFF"/>
                </a:solidFill>
              </a:rPr>
              <a:t>Benefits of Governance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998751-7BEC-B9E6-0BE1-21B22894AA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3158" y="649480"/>
            <a:ext cx="4862447" cy="5546047"/>
          </a:xfrm>
        </p:spPr>
        <p:txBody>
          <a:bodyPr anchor="ctr">
            <a:normAutofit/>
          </a:bodyPr>
          <a:lstStyle/>
          <a:p>
            <a:r>
              <a:rPr lang="en-GB" sz="2000" dirty="0"/>
              <a:t>The infrastructure is secure, following good practices such as encryption, proper network segmentation, and controlled access.</a:t>
            </a:r>
          </a:p>
          <a:p>
            <a:r>
              <a:rPr lang="en-GB" sz="2000" dirty="0"/>
              <a:t>It adheres to organizational standards by maintaining consistent tagging for billing, ownership, and environment classification.</a:t>
            </a:r>
          </a:p>
          <a:p>
            <a:r>
              <a:rPr lang="en-GB" sz="2000" dirty="0"/>
              <a:t>Resources are compliant with industry regulations and internal policies, helping to avoid costly oversights that could lead to vulnerabilities or regulatory fines.</a:t>
            </a:r>
          </a:p>
        </p:txBody>
      </p:sp>
    </p:spTree>
    <p:extLst>
      <p:ext uri="{BB962C8B-B14F-4D97-AF65-F5344CB8AC3E}">
        <p14:creationId xmlns:p14="http://schemas.microsoft.com/office/powerpoint/2010/main" val="29338372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FBB472-A634-113A-FA2D-CAAFE94C4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GR" sz="4000">
                <a:solidFill>
                  <a:srgbClr val="FFFFFF"/>
                </a:solidFill>
              </a:rPr>
              <a:t>Policy-Driven Governance with PaC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8B0B715-5C6C-133C-B6E8-16597D0662E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7137100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5297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1E6388-9FB1-EC2F-2208-05F1FAD62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GR" sz="4000">
                <a:solidFill>
                  <a:srgbClr val="FFFFFF"/>
                </a:solidFill>
              </a:rPr>
              <a:t>Desirable Traits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9E5A9BC-10C9-84DF-134D-289C69FE3E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0252187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56787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4E990C-DBC1-E573-2208-3FFF04D9A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en-GR" sz="4000">
                <a:solidFill>
                  <a:srgbClr val="FFFFFF"/>
                </a:solidFill>
              </a:rPr>
              <a:t>What is OPA?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BE5FC14-11FD-D0B8-BDE1-E4C141913D7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3128382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718279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E059E6-F9C6-33AD-1858-82384D5C9B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2000" dirty="0"/>
              <a:t>OPA decouples policy enforcement from core infrastructure and applications, creating a flexible and reusable framework. This separation of policy enforcement helps in:</a:t>
            </a:r>
          </a:p>
          <a:p>
            <a:r>
              <a:rPr lang="en-GB" sz="2000" dirty="0"/>
              <a:t>building scalable software services</a:t>
            </a:r>
          </a:p>
          <a:p>
            <a:r>
              <a:rPr lang="en-GB" sz="2000" dirty="0"/>
              <a:t>making them adaptable to changing business requirements</a:t>
            </a:r>
          </a:p>
          <a:p>
            <a:r>
              <a:rPr lang="en-GB" sz="2000" dirty="0"/>
              <a:t>improving the ability to discover violations and conflicts</a:t>
            </a:r>
          </a:p>
          <a:p>
            <a:r>
              <a:rPr lang="en-GB" sz="2000" dirty="0"/>
              <a:t>increasing the consistency of policy compliance</a:t>
            </a:r>
          </a:p>
          <a:p>
            <a:r>
              <a:rPr lang="en-GB" sz="2000" dirty="0"/>
              <a:t>mitigating the risk of human error</a:t>
            </a:r>
          </a:p>
          <a:p>
            <a:pPr marL="0" indent="0">
              <a:buNone/>
            </a:pPr>
            <a:endParaRPr lang="en-GR" sz="2000" dirty="0"/>
          </a:p>
        </p:txBody>
      </p:sp>
    </p:spTree>
    <p:extLst>
      <p:ext uri="{BB962C8B-B14F-4D97-AF65-F5344CB8AC3E}">
        <p14:creationId xmlns:p14="http://schemas.microsoft.com/office/powerpoint/2010/main" val="14561404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0CF7BE2-9EE8-FE0D-38CD-D62244966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9717" y="94309"/>
            <a:ext cx="5929422" cy="16401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How OPA works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68CCF7-F048-A13D-3E1D-BA42AF535F1C}"/>
              </a:ext>
            </a:extLst>
          </p:cNvPr>
          <p:cNvSpPr txBox="1"/>
          <p:nvPr/>
        </p:nvSpPr>
        <p:spPr>
          <a:xfrm>
            <a:off x="1149717" y="1959475"/>
            <a:ext cx="5929422" cy="35197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Services delegate policy decisions to OPA by running queries. OPA determines policy decisions by assessing the query input against data and policies.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OPA's policies are expressed using Rego, a high-level declarative language designed for articulating policies over complex hierarchical data structures.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Policy decisions are not restricted to simple yes/no or allow/deny responses. Like query inputs, policies can produce various structured data as output.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C919AE7-A02F-D69A-121D-5B7AA6F2A8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45506" y="1959475"/>
            <a:ext cx="3765176" cy="2831473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61707E60-CEC9-4661-AA82-69242EB4BD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6116"/>
            <a:ext cx="12191998" cy="46177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F035CD8-AE30-4146-96F2-036B0CE5E4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300" y="6406115"/>
            <a:ext cx="4076698" cy="464399"/>
          </a:xfrm>
          <a:prstGeom prst="rect">
            <a:avLst/>
          </a:prstGeom>
          <a:gradFill>
            <a:gsLst>
              <a:gs pos="19000">
                <a:srgbClr val="000000">
                  <a:alpha val="46000"/>
                </a:srgbClr>
              </a:gs>
              <a:gs pos="99000">
                <a:schemeClr val="accent1"/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5390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2596F992-698C-48C0-9D89-70DA4CE92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diagram of a helmet with different logos&#10;&#10;Description automatically generated with medium confidence">
            <a:extLst>
              <a:ext uri="{FF2B5EF4-FFF2-40B4-BE49-F238E27FC236}">
                <a16:creationId xmlns:a16="http://schemas.microsoft.com/office/drawing/2014/main" id="{5881FF9C-0CBB-D1EA-C363-A4B2A34150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2956" y="1399592"/>
            <a:ext cx="8326086" cy="345532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E4AB8B-8E21-2BFA-A01F-F3AB4B71F3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3737" y="4854917"/>
            <a:ext cx="6235268" cy="967057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GB" sz="2000" dirty="0"/>
              <a:t>This capability effectively enforces consistent policies across various areas of an organization's technology stack.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R" sz="2000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7BFF8DC-0AE7-4AD2-9B28-2E5F26D62C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6116"/>
            <a:ext cx="12191998" cy="46177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7E0162AD-C6E5-4BF8-A453-76ADB36877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300" y="6406115"/>
            <a:ext cx="4076698" cy="464399"/>
          </a:xfrm>
          <a:prstGeom prst="rect">
            <a:avLst/>
          </a:prstGeom>
          <a:gradFill>
            <a:gsLst>
              <a:gs pos="19000">
                <a:srgbClr val="000000">
                  <a:alpha val="31000"/>
                </a:srgbClr>
              </a:gs>
              <a:gs pos="99000">
                <a:schemeClr val="accent1"/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0D06418-3621-481A-75C7-401E4419ED72}"/>
              </a:ext>
            </a:extLst>
          </p:cNvPr>
          <p:cNvSpPr txBox="1">
            <a:spLocks/>
          </p:cNvSpPr>
          <p:nvPr/>
        </p:nvSpPr>
        <p:spPr>
          <a:xfrm>
            <a:off x="714848" y="432535"/>
            <a:ext cx="6235268" cy="96705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000" dirty="0"/>
              <a:t>One of the remarkable aspects of OPA is its ability to integrate with a wide range of software systems, including cloud-native platforms, containers, and microservices.</a:t>
            </a:r>
          </a:p>
        </p:txBody>
      </p:sp>
    </p:spTree>
    <p:extLst>
      <p:ext uri="{BB962C8B-B14F-4D97-AF65-F5344CB8AC3E}">
        <p14:creationId xmlns:p14="http://schemas.microsoft.com/office/powerpoint/2010/main" val="5531929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465</TotalTime>
  <Words>658</Words>
  <Application>Microsoft Macintosh PowerPoint</Application>
  <PresentationFormat>Widescreen</PresentationFormat>
  <Paragraphs>68</Paragraphs>
  <Slides>18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Aptos</vt:lpstr>
      <vt:lpstr>Aptos Display</vt:lpstr>
      <vt:lpstr>Arial</vt:lpstr>
      <vt:lpstr>JetBrains Mono</vt:lpstr>
      <vt:lpstr>var(--font-nunito-sans)</vt:lpstr>
      <vt:lpstr>Office Theme</vt:lpstr>
      <vt:lpstr>Policy-Driven Governance for Infrastructure Code</vt:lpstr>
      <vt:lpstr>Common Pain Points</vt:lpstr>
      <vt:lpstr>Benefits of Governance</vt:lpstr>
      <vt:lpstr>Policy-Driven Governance with PaC</vt:lpstr>
      <vt:lpstr>Desirable Traits</vt:lpstr>
      <vt:lpstr>What is OPA?</vt:lpstr>
      <vt:lpstr>PowerPoint Presentation</vt:lpstr>
      <vt:lpstr>How OPA works</vt:lpstr>
      <vt:lpstr>PowerPoint Presentation</vt:lpstr>
      <vt:lpstr>Governing Infrastructure Code</vt:lpstr>
      <vt:lpstr>Example Architecture</vt:lpstr>
      <vt:lpstr>Possible Structure</vt:lpstr>
      <vt:lpstr>PowerPoint Presentation</vt:lpstr>
      <vt:lpstr>PowerPoint Presentation</vt:lpstr>
      <vt:lpstr>PowerPoint Presentation</vt:lpstr>
      <vt:lpstr>Good Practices</vt:lpstr>
      <vt:lpstr>Key Takeaways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Christos Galanopoulos</dc:creator>
  <cp:lastModifiedBy>Christos Galanopoulos</cp:lastModifiedBy>
  <cp:revision>5</cp:revision>
  <dcterms:created xsi:type="dcterms:W3CDTF">2024-10-13T08:16:48Z</dcterms:created>
  <dcterms:modified xsi:type="dcterms:W3CDTF">2024-10-21T17:05:42Z</dcterms:modified>
</cp:coreProperties>
</file>